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327" r:id="rId2"/>
    <p:sldId id="318" r:id="rId3"/>
    <p:sldId id="373" r:id="rId4"/>
    <p:sldId id="385" r:id="rId5"/>
    <p:sldId id="386" r:id="rId6"/>
    <p:sldId id="380" r:id="rId7"/>
    <p:sldId id="390" r:id="rId8"/>
    <p:sldId id="389" r:id="rId9"/>
    <p:sldId id="387" r:id="rId10"/>
    <p:sldId id="388" r:id="rId11"/>
    <p:sldId id="391" r:id="rId12"/>
    <p:sldId id="378" r:id="rId13"/>
    <p:sldId id="329" r:id="rId14"/>
    <p:sldId id="365" r:id="rId15"/>
    <p:sldId id="395" r:id="rId16"/>
    <p:sldId id="396" r:id="rId17"/>
    <p:sldId id="398" r:id="rId18"/>
    <p:sldId id="399" r:id="rId19"/>
    <p:sldId id="394" r:id="rId20"/>
    <p:sldId id="397" r:id="rId21"/>
    <p:sldId id="366" r:id="rId22"/>
    <p:sldId id="369" r:id="rId23"/>
    <p:sldId id="370" r:id="rId24"/>
    <p:sldId id="393" r:id="rId25"/>
    <p:sldId id="332" r:id="rId26"/>
    <p:sldId id="371" r:id="rId27"/>
    <p:sldId id="372" r:id="rId28"/>
    <p:sldId id="379" r:id="rId29"/>
    <p:sldId id="382" r:id="rId30"/>
    <p:sldId id="383" r:id="rId31"/>
    <p:sldId id="384" r:id="rId32"/>
    <p:sldId id="319" r:id="rId33"/>
  </p:sldIdLst>
  <p:sldSz cx="9144000" cy="6858000" type="screen4x3"/>
  <p:notesSz cx="6797675" cy="992505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3399"/>
    <a:srgbClr val="FFFFCC"/>
    <a:srgbClr val="FFFFFF"/>
    <a:srgbClr val="000066"/>
    <a:srgbClr val="FF6600"/>
    <a:srgbClr val="FFFF66"/>
    <a:srgbClr val="CCE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811" autoAdjust="0"/>
    <p:restoredTop sz="94659" autoAdjust="0"/>
  </p:normalViewPr>
  <p:slideViewPr>
    <p:cSldViewPr snapToGrid="0">
      <p:cViewPr>
        <p:scale>
          <a:sx n="118" d="100"/>
          <a:sy n="118" d="100"/>
        </p:scale>
        <p:origin x="-1350" y="-78"/>
      </p:cViewPr>
      <p:guideLst>
        <p:guide orient="horz" pos="2160"/>
        <p:guide pos="29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8" tIns="46049" rIns="92098" bIns="46049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475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8" tIns="46049" rIns="92098" bIns="4604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475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475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52FB3876-9547-40B1-A694-7C90E32B39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8" tIns="46049" rIns="92098" bIns="46049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8" tIns="46049" rIns="92098" bIns="4604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8" tIns="46049" rIns="92098" bIns="460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657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657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BD0FB0CA-3879-44D6-A04A-4E45876FD8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143000"/>
            <a:ext cx="40386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00600" y="1143000"/>
            <a:ext cx="40386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274638"/>
            <a:ext cx="2095500" cy="6354762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134100" cy="6354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09600" y="1143000"/>
            <a:ext cx="4038600" cy="5486400"/>
          </a:xfrm>
        </p:spPr>
        <p:txBody>
          <a:bodyPr/>
          <a:lstStyle/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00600" y="1143000"/>
            <a:ext cx="40386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143000"/>
            <a:ext cx="40386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00600" y="1143000"/>
            <a:ext cx="40386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143000"/>
            <a:ext cx="40386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800600" y="1143000"/>
            <a:ext cx="4038600" cy="2667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800600" y="3962400"/>
            <a:ext cx="4038600" cy="2667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ECFF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143000"/>
            <a:ext cx="8229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pic>
        <p:nvPicPr>
          <p:cNvPr id="154627" name="Picture 6" descr="zapor_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23825" y="0"/>
            <a:ext cx="1004888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628" name="Picture 7" descr="укр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8342313" y="152400"/>
            <a:ext cx="654050" cy="90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i="1">
          <a:solidFill>
            <a:srgbClr val="0000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 i="1">
          <a:solidFill>
            <a:srgbClr val="000066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 i="1">
          <a:solidFill>
            <a:srgbClr val="000066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 i="1">
          <a:solidFill>
            <a:srgbClr val="000066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 i="1">
          <a:solidFill>
            <a:srgbClr val="000066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000" i="1">
          <a:solidFill>
            <a:srgbClr val="000066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000" i="1">
          <a:solidFill>
            <a:srgbClr val="000066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000" i="1">
          <a:solidFill>
            <a:srgbClr val="000066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000" i="1">
          <a:solidFill>
            <a:srgbClr val="00006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uk-UA"/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9459" name="Picture 4" descr="IMG-20230103-WA00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84213" y="-357188"/>
            <a:ext cx="10287001" cy="7572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3" name="Rectangle 55"/>
          <p:cNvSpPr>
            <a:spLocks noChangeArrowheads="1"/>
          </p:cNvSpPr>
          <p:nvPr/>
        </p:nvSpPr>
        <p:spPr bwMode="auto">
          <a:xfrm>
            <a:off x="0" y="1084263"/>
            <a:ext cx="914400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1" hangingPunct="1"/>
            <a:r>
              <a:rPr lang="uk-UA" sz="4000" b="1" i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Про соціальний</a:t>
            </a:r>
            <a:r>
              <a:rPr lang="en-US" sz="4000" b="1" i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uk-UA" sz="4000" b="1" i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захист </a:t>
            </a:r>
          </a:p>
          <a:p>
            <a:pPr algn="ctr" eaLnBrk="1" hangingPunct="1"/>
            <a:r>
              <a:rPr lang="ru-RU" sz="4000" b="1" i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осіб з інвалідністю </a:t>
            </a:r>
          </a:p>
          <a:p>
            <a:pPr algn="ctr" eaLnBrk="1" hangingPunct="1"/>
            <a:r>
              <a:rPr lang="uk-UA" sz="4000" b="1" i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 Запорізькій області</a:t>
            </a:r>
            <a:r>
              <a:rPr lang="ru-RU" sz="4000" b="1" i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в період воєнного стану </a:t>
            </a:r>
            <a:endParaRPr lang="uk-UA" sz="3200" b="1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0482" name="Rectangle 56"/>
          <p:cNvSpPr>
            <a:spLocks noChangeArrowheads="1"/>
          </p:cNvSpPr>
          <p:nvPr/>
        </p:nvSpPr>
        <p:spPr bwMode="auto">
          <a:xfrm>
            <a:off x="266700" y="4530725"/>
            <a:ext cx="8732838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1885950" indent="-1885950" eaLnBrk="1" hangingPunct="1"/>
            <a:r>
              <a:rPr lang="uk-UA" altLang="en-US" sz="2400" b="1" u="sng">
                <a:latin typeface="Times New Roman" pitchFamily="18" charset="0"/>
              </a:rPr>
              <a:t>Доповідач</a:t>
            </a:r>
            <a:r>
              <a:rPr lang="uk-UA" altLang="en-US" sz="2400" b="1">
                <a:latin typeface="Times New Roman" pitchFamily="18" charset="0"/>
              </a:rPr>
              <a:t>:  заступник директора Департаменту соціального захисту</a:t>
            </a:r>
            <a:r>
              <a:rPr lang="en-US" altLang="en-US" sz="2400" b="1">
                <a:latin typeface="Times New Roman" pitchFamily="18" charset="0"/>
              </a:rPr>
              <a:t> </a:t>
            </a:r>
            <a:r>
              <a:rPr lang="uk-UA" altLang="en-US" sz="2400" b="1">
                <a:latin typeface="Times New Roman" pitchFamily="18" charset="0"/>
              </a:rPr>
              <a:t>населення обласної державної адміністрації                                  </a:t>
            </a:r>
          </a:p>
          <a:p>
            <a:pPr marL="1885950" indent="-1885950" eaLnBrk="1" hangingPunct="1"/>
            <a:r>
              <a:rPr lang="uk-UA" altLang="en-US" sz="2400" b="1">
                <a:latin typeface="Times New Roman" pitchFamily="18" charset="0"/>
              </a:rPr>
              <a:t>                                                                    </a:t>
            </a:r>
          </a:p>
          <a:p>
            <a:pPr marL="1885950" indent="-1885950" eaLnBrk="1" hangingPunct="1"/>
            <a:r>
              <a:rPr lang="en-US" altLang="en-US" sz="2400" b="1">
                <a:latin typeface="Times New Roman" pitchFamily="18" charset="0"/>
              </a:rPr>
              <a:t> </a:t>
            </a:r>
            <a:r>
              <a:rPr lang="uk-UA" altLang="en-US" sz="2400" b="1">
                <a:latin typeface="Times New Roman" pitchFamily="18" charset="0"/>
              </a:rPr>
              <a:t>                                                                    </a:t>
            </a:r>
            <a:r>
              <a:rPr lang="uk-UA" altLang="en-US" sz="2400" b="1" u="sng">
                <a:latin typeface="Times New Roman" pitchFamily="18" charset="0"/>
              </a:rPr>
              <a:t>Вікторія Г</a:t>
            </a:r>
            <a:r>
              <a:rPr lang="en-US" altLang="en-US" sz="2400" b="1" u="sng">
                <a:latin typeface="Times New Roman" pitchFamily="18" charset="0"/>
              </a:rPr>
              <a:t>е</a:t>
            </a:r>
            <a:r>
              <a:rPr lang="uk-UA" altLang="en-US" sz="2400" b="1" u="sng">
                <a:latin typeface="Times New Roman" pitchFamily="18" charset="0"/>
              </a:rPr>
              <a:t>расименко</a:t>
            </a:r>
            <a:endParaRPr lang="uk-UA" altLang="en-US" sz="2400" u="sng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98450" y="2422525"/>
            <a:ext cx="8316913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2800" b="1" i="0">
                <a:latin typeface="Times New Roman" pitchFamily="18" charset="0"/>
              </a:rPr>
              <a:t>У Запорізькій області обліковуються                 124,3 тис. осіб з інвалідністю.</a:t>
            </a:r>
            <a:endParaRPr lang="uk-UA"/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03888" y="5116513"/>
            <a:ext cx="3019425" cy="1038225"/>
          </a:xfrm>
          <a:solidFill>
            <a:schemeClr val="bg1"/>
          </a:solidFill>
        </p:spPr>
        <p:txBody>
          <a:bodyPr/>
          <a:lstStyle/>
          <a:p>
            <a:pPr algn="ctr">
              <a:buFontTx/>
              <a:buNone/>
            </a:pPr>
            <a:r>
              <a:rPr lang="uk-UA" sz="2800" b="1">
                <a:solidFill>
                  <a:srgbClr val="000066"/>
                </a:solidFill>
              </a:rPr>
              <a:t>7,3 тис. діти               з інвалідністю</a:t>
            </a:r>
            <a:r>
              <a:rPr lang="uk-UA" sz="2800"/>
              <a:t> </a:t>
            </a:r>
          </a:p>
        </p:txBody>
      </p:sp>
      <p:pic>
        <p:nvPicPr>
          <p:cNvPr id="103428" name="Picture 4" descr="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81313" y="290513"/>
            <a:ext cx="3194050" cy="2060575"/>
          </a:xfrm>
          <a:prstGeom prst="rect">
            <a:avLst/>
          </a:prstGeom>
          <a:noFill/>
        </p:spPr>
      </p:pic>
      <p:pic>
        <p:nvPicPr>
          <p:cNvPr id="103429" name="Picture 5" descr="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8775" y="3373438"/>
            <a:ext cx="3201988" cy="1543050"/>
          </a:xfrm>
          <a:prstGeom prst="rect">
            <a:avLst/>
          </a:prstGeom>
          <a:noFill/>
        </p:spPr>
      </p:pic>
      <p:pic>
        <p:nvPicPr>
          <p:cNvPr id="103430" name="Picture 6" descr="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66775" y="3716338"/>
            <a:ext cx="3087688" cy="1866900"/>
          </a:xfrm>
          <a:prstGeom prst="rect">
            <a:avLst/>
          </a:prstGeom>
          <a:noFill/>
        </p:spPr>
      </p:pic>
      <p:sp>
        <p:nvSpPr>
          <p:cNvPr id="103431" name="Text Box 7"/>
          <p:cNvSpPr txBox="1">
            <a:spLocks noChangeArrowheads="1"/>
          </p:cNvSpPr>
          <p:nvPr/>
        </p:nvSpPr>
        <p:spPr bwMode="auto">
          <a:xfrm>
            <a:off x="474663" y="5829300"/>
            <a:ext cx="4014787" cy="519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uk-UA" sz="2800" b="1">
                <a:solidFill>
                  <a:srgbClr val="000066"/>
                </a:solidFill>
                <a:latin typeface="Times New Roman" pitchFamily="18" charset="0"/>
              </a:rPr>
              <a:t>117 тис. дорослі  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0688" y="3013075"/>
            <a:ext cx="8450262" cy="3471863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000066"/>
              </a:buClr>
              <a:buFont typeface="Wingdings" pitchFamily="2" charset="2"/>
              <a:buChar char="ü"/>
            </a:pPr>
            <a:endParaRPr lang="uk-UA" sz="2400" b="1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  <a:buClr>
                <a:srgbClr val="000066"/>
              </a:buClr>
              <a:buFont typeface="Wingdings" pitchFamily="2" charset="2"/>
              <a:buChar char="ü"/>
            </a:pPr>
            <a:r>
              <a:rPr lang="uk-UA" sz="2400" b="1">
                <a:solidFill>
                  <a:srgbClr val="000066"/>
                </a:solidFill>
              </a:rPr>
              <a:t>Повномасштабна війна створила для усіх нас нові загальні бар’єри, які дали точне розуміння, що таке життя «до» та «після». </a:t>
            </a:r>
          </a:p>
          <a:p>
            <a:pPr>
              <a:lnSpc>
                <a:spcPct val="80000"/>
              </a:lnSpc>
              <a:buClr>
                <a:srgbClr val="000066"/>
              </a:buClr>
              <a:buFont typeface="Wingdings" pitchFamily="2" charset="2"/>
              <a:buChar char="ü"/>
            </a:pPr>
            <a:endParaRPr lang="uk-UA" sz="2400" b="1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  <a:buClr>
                <a:srgbClr val="000066"/>
              </a:buClr>
              <a:buFont typeface="Wingdings" pitchFamily="2" charset="2"/>
              <a:buChar char="ü"/>
            </a:pPr>
            <a:r>
              <a:rPr lang="uk-UA" sz="2400" b="1">
                <a:solidFill>
                  <a:srgbClr val="000066"/>
                </a:solidFill>
              </a:rPr>
              <a:t>Українці зіткнулися як з фізичними, так і з невидимими бар’єрами війни. Наприклад, необхідність евакуюватись в більш безпечні місця, адаптуватися в новому місці, відсутність інформації. Особливо це стосується осіб з інвалідністю. </a:t>
            </a:r>
          </a:p>
        </p:txBody>
      </p:sp>
      <p:pic>
        <p:nvPicPr>
          <p:cNvPr id="124932" name="Picture 4" descr="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819650" cy="2524125"/>
          </a:xfrm>
          <a:prstGeom prst="rect">
            <a:avLst/>
          </a:prstGeom>
          <a:noFill/>
        </p:spPr>
      </p:pic>
      <p:pic>
        <p:nvPicPr>
          <p:cNvPr id="124933" name="Picture 5" descr="4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35525" y="0"/>
            <a:ext cx="4308475" cy="2525713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6" name="Rectangle 4"/>
          <p:cNvSpPr>
            <a:spLocks noGrp="1" noChangeArrowheads="1"/>
          </p:cNvSpPr>
          <p:nvPr>
            <p:ph type="ctrTitle"/>
          </p:nvPr>
        </p:nvSpPr>
        <p:spPr bwMode="auto">
          <a:xfrm>
            <a:off x="1209675" y="417513"/>
            <a:ext cx="7104063" cy="30083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2400" b="1" i="0">
                <a:latin typeface="Times New Roman" pitchFamily="18" charset="0"/>
              </a:rPr>
              <a:t>Актуальним питанням для обласної і місцевої влади  постало питання організації евакуації маломобільних груп населення, осіб з інвалідністю. </a:t>
            </a:r>
            <a:br>
              <a:rPr lang="uk-UA" sz="2400" b="1" i="0">
                <a:latin typeface="Times New Roman" pitchFamily="18" charset="0"/>
              </a:rPr>
            </a:br>
            <a:r>
              <a:rPr lang="uk-UA" sz="2400" b="1" i="0">
                <a:latin typeface="Times New Roman" pitchFamily="18" charset="0"/>
              </a:rPr>
              <a:t>Першочергово це - підопічні та діти-вихованці, що проживають в комунальних установах системи соціального захисту населення.</a:t>
            </a:r>
          </a:p>
        </p:txBody>
      </p:sp>
      <p:pic>
        <p:nvPicPr>
          <p:cNvPr id="125958" name="Picture 6" descr="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36950"/>
            <a:ext cx="4411663" cy="3321050"/>
          </a:xfrm>
          <a:prstGeom prst="rect">
            <a:avLst/>
          </a:prstGeom>
          <a:noFill/>
        </p:spPr>
      </p:pic>
      <p:pic>
        <p:nvPicPr>
          <p:cNvPr id="125959" name="Picture 7" descr="4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3250" y="3529013"/>
            <a:ext cx="4730750" cy="3328987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139825" y="274638"/>
            <a:ext cx="6937375" cy="503237"/>
          </a:xfr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2400" b="1" i="0">
                <a:latin typeface="Times New Roman" pitchFamily="18" charset="0"/>
              </a:rPr>
              <a:t>Евакуація підопічних будинків-інтернатів</a:t>
            </a:r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88925" y="923925"/>
            <a:ext cx="4764088" cy="3513138"/>
          </a:xfrm>
          <a:solidFill>
            <a:schemeClr val="bg1"/>
          </a:solidFill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uk-UA" sz="2400" b="1">
                <a:solidFill>
                  <a:srgbClr val="000050"/>
                </a:solidFill>
              </a:rPr>
              <a:t>З метою збереження життя та здоров’я людей, які проживають в інтернатних установ області, на період дії воєнного стану до установ/закладів соціального захисту населення та/або закладів охорони здоров’я інших регіонів евакуйовано 597 осіб похилого віку та осіб з інвалідністю, а також 67 дітей з інвалідністю.</a:t>
            </a:r>
          </a:p>
          <a:p>
            <a:pPr>
              <a:lnSpc>
                <a:spcPct val="80000"/>
              </a:lnSpc>
            </a:pPr>
            <a:endParaRPr lang="uk-UA" sz="2400"/>
          </a:p>
        </p:txBody>
      </p:sp>
      <p:sp>
        <p:nvSpPr>
          <p:cNvPr id="11162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032375" y="3692525"/>
            <a:ext cx="4111625" cy="3165475"/>
          </a:xfrm>
          <a:solidFill>
            <a:schemeClr val="bg1"/>
          </a:solidFill>
        </p:spPr>
        <p:txBody>
          <a:bodyPr/>
          <a:lstStyle/>
          <a:p>
            <a:pPr algn="ctr">
              <a:buFontTx/>
              <a:buNone/>
            </a:pPr>
            <a:r>
              <a:rPr lang="uk-UA" sz="2200" b="1">
                <a:solidFill>
                  <a:srgbClr val="000050"/>
                </a:solidFill>
              </a:rPr>
              <a:t>Тимчасовий прихисток нашим жителям надали Львівська, Закарпатська, Черкаська, Тернопільська, Івано-Франківська, Хмельницька, Житомирська, Київська, Чернівецька, Волинська, Вінницька, Одеська області</a:t>
            </a:r>
          </a:p>
          <a:p>
            <a:endParaRPr lang="uk-UA" sz="2200"/>
          </a:p>
        </p:txBody>
      </p:sp>
      <p:pic>
        <p:nvPicPr>
          <p:cNvPr id="111624" name="Picture 8" descr="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1763" y="976313"/>
            <a:ext cx="3509962" cy="2624137"/>
          </a:xfrm>
          <a:prstGeom prst="rect">
            <a:avLst/>
          </a:prstGeom>
          <a:noFill/>
        </p:spPr>
      </p:pic>
      <p:pic>
        <p:nvPicPr>
          <p:cNvPr id="111626" name="Picture 10" descr="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363" y="4473575"/>
            <a:ext cx="4129087" cy="238442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68400" y="0"/>
            <a:ext cx="6851650" cy="9525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2800" b="1" i="0">
                <a:latin typeface="Times New Roman" pitchFamily="18" charset="0"/>
              </a:rPr>
              <a:t>Евакуація малобільних людей з зон активних бойових дій</a:t>
            </a:r>
            <a:r>
              <a:rPr lang="uk-UA"/>
              <a:t> 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60800" y="1230313"/>
            <a:ext cx="5283200" cy="5627687"/>
          </a:xfrm>
          <a:solidFill>
            <a:srgbClr val="CCFFFF"/>
          </a:solidFill>
        </p:spPr>
        <p:txBody>
          <a:bodyPr/>
          <a:lstStyle/>
          <a:p>
            <a:pPr marL="0" indent="0">
              <a:lnSpc>
                <a:spcPct val="80000"/>
              </a:lnSpc>
              <a:buFontTx/>
              <a:buNone/>
            </a:pPr>
            <a:r>
              <a:rPr lang="uk-UA" sz="2400" b="1">
                <a:solidFill>
                  <a:srgbClr val="000066"/>
                </a:solidFill>
              </a:rPr>
              <a:t>При евакуації  маломобільних людей з зон активних бойових дій (Гуляйполе, Оріхів та ін) виникла потреба у спеціалізованому закладі, який забезпечуватиме догляд та умови,  пристосовані для проживання осіб з інвалідністю та маломобільних громадян похилого віку. </a:t>
            </a:r>
          </a:p>
          <a:p>
            <a:pPr marL="0" indent="0">
              <a:lnSpc>
                <a:spcPct val="80000"/>
              </a:lnSpc>
              <a:buFontTx/>
              <a:buNone/>
            </a:pPr>
            <a:endParaRPr lang="uk-UA" sz="2400" b="1">
              <a:solidFill>
                <a:srgbClr val="000066"/>
              </a:solidFill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uk-UA" sz="2400" b="1">
                <a:solidFill>
                  <a:srgbClr val="000066"/>
                </a:solidFill>
              </a:rPr>
              <a:t>На обласному рівня для часткового вирішення цього питання, один із комунальних закладів соціальної сфери на період воєнного стану було перепрофільовано під потреби проживання маломобільних громадян похилого віку та осіб з інвалідністю.</a:t>
            </a:r>
          </a:p>
        </p:txBody>
      </p:sp>
      <p:pic>
        <p:nvPicPr>
          <p:cNvPr id="132100" name="Picture 4" descr="4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68400"/>
            <a:ext cx="3713163" cy="2778125"/>
          </a:xfrm>
          <a:prstGeom prst="rect">
            <a:avLst/>
          </a:prstGeom>
          <a:noFill/>
        </p:spPr>
      </p:pic>
      <p:pic>
        <p:nvPicPr>
          <p:cNvPr id="132101" name="Picture 5" descr="4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949700"/>
            <a:ext cx="3702050" cy="2908300"/>
          </a:xfrm>
          <a:prstGeom prst="rect">
            <a:avLst/>
          </a:prstGeom>
          <a:noFill/>
        </p:spPr>
      </p:pic>
      <p:sp>
        <p:nvSpPr>
          <p:cNvPr id="132102" name="AutoShape 6"/>
          <p:cNvSpPr>
            <a:spLocks noChangeArrowheads="1"/>
          </p:cNvSpPr>
          <p:nvPr/>
        </p:nvSpPr>
        <p:spPr bwMode="auto">
          <a:xfrm>
            <a:off x="6483350" y="6213475"/>
            <a:ext cx="2660650" cy="644525"/>
          </a:xfrm>
          <a:prstGeom prst="rightArrow">
            <a:avLst>
              <a:gd name="adj1" fmla="val 50000"/>
              <a:gd name="adj2" fmla="val 103202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219200" y="196850"/>
            <a:ext cx="7123113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ru-RU" sz="3600" b="1" i="0">
                <a:solidFill>
                  <a:srgbClr val="000050"/>
                </a:solidFill>
                <a:latin typeface="Times New Roman" pitchFamily="18" charset="0"/>
              </a:rPr>
              <a:t>Надання соціальних послуг екстрено (кризово)</a:t>
            </a:r>
            <a:endParaRPr lang="uk-UA" sz="3600" b="1" i="0">
              <a:solidFill>
                <a:srgbClr val="000050"/>
              </a:solidFill>
              <a:latin typeface="Times New Roman" pitchFamily="18" charset="0"/>
            </a:endParaRPr>
          </a:p>
        </p:txBody>
      </p:sp>
      <p:sp>
        <p:nvSpPr>
          <p:cNvPr id="131075" name="Rectangle 9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79388" y="4830763"/>
            <a:ext cx="4038600" cy="1550987"/>
          </a:xfrm>
        </p:spPr>
        <p:txBody>
          <a:bodyPr/>
          <a:lstStyle/>
          <a:p>
            <a:pPr marL="0" indent="0" algn="ctr" eaLnBrk="1" hangingPunct="1">
              <a:spcBef>
                <a:spcPct val="0"/>
              </a:spcBef>
              <a:buFontTx/>
              <a:buNone/>
            </a:pPr>
            <a:r>
              <a:rPr lang="uk-UA" sz="2400" b="1">
                <a:solidFill>
                  <a:srgbClr val="000050"/>
                </a:solidFill>
              </a:rPr>
              <a:t>Наразі всі особи евакуйовані до безпечних регіонів України.</a:t>
            </a:r>
          </a:p>
        </p:txBody>
      </p:sp>
      <p:pic>
        <p:nvPicPr>
          <p:cNvPr id="131076" name="Picture 10" descr="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94288" y="5673725"/>
            <a:ext cx="3149600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77" name="Picture 11" descr="3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0513" y="1700213"/>
            <a:ext cx="381635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4213225" y="1452563"/>
            <a:ext cx="4930775" cy="4181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uk-UA" sz="2400" b="1">
                <a:solidFill>
                  <a:srgbClr val="000066"/>
                </a:solidFill>
                <a:latin typeface="Times New Roman" pitchFamily="18" charset="0"/>
              </a:rPr>
              <a:t>На базі КЗ «Запорізький обласний центр комплексної реабілітації для дітей з інвалідністю» Запорізької обласної ради на період дії воєнного стану запроваджено надання соціальних послуг екстрено (кризово) для евакуйованих маломобільних  громадян похилого віку та осіб з інвалідністю. До</a:t>
            </a:r>
            <a:r>
              <a:rPr lang="ru-RU" sz="2400" b="1">
                <a:solidFill>
                  <a:srgbClr val="000066"/>
                </a:solidFill>
                <a:latin typeface="Times New Roman" pitchFamily="18" charset="0"/>
              </a:rPr>
              <a:t> заклад</a:t>
            </a:r>
            <a:r>
              <a:rPr lang="uk-UA" sz="2400" b="1">
                <a:solidFill>
                  <a:srgbClr val="000066"/>
                </a:solidFill>
                <a:latin typeface="Times New Roman" pitchFamily="18" charset="0"/>
              </a:rPr>
              <a:t>у</a:t>
            </a:r>
            <a:r>
              <a:rPr lang="ru-RU" sz="2400" b="1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uk-UA" sz="2400" b="1">
                <a:solidFill>
                  <a:srgbClr val="000066"/>
                </a:solidFill>
                <a:latin typeface="Times New Roman" pitchFamily="18" charset="0"/>
              </a:rPr>
              <a:t>було влаштовано               50 внутрішньо переміщених осіб.</a:t>
            </a:r>
          </a:p>
          <a:p>
            <a:pPr algn="just" eaLnBrk="1" hangingPunct="1">
              <a:lnSpc>
                <a:spcPct val="80000"/>
              </a:lnSpc>
            </a:pPr>
            <a:endParaRPr lang="uk-UA" sz="2400" b="1">
              <a:solidFill>
                <a:srgbClr val="000066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100" y="3279775"/>
            <a:ext cx="8562975" cy="3287713"/>
          </a:xfrm>
          <a:solidFill>
            <a:srgbClr val="CCECFF"/>
          </a:solidFill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uk-UA" sz="2800"/>
              <a:t>    </a:t>
            </a:r>
            <a:r>
              <a:rPr lang="uk-UA" sz="2800" b="1">
                <a:solidFill>
                  <a:srgbClr val="000066"/>
                </a:solidFill>
              </a:rPr>
              <a:t>Також </a:t>
            </a:r>
            <a:r>
              <a:rPr lang="uk-UA" sz="2600" b="1">
                <a:solidFill>
                  <a:srgbClr val="000066"/>
                </a:solidFill>
              </a:rPr>
              <a:t>на строк дії воєнного стану у комунальній установі «Запорізький дитячий будинок-інтернат» Запорізької обласної ради розгорнуто 20 ліжко-місць (екстрено/кризово) для громадян похилого віку та осіб з інвалідністю, які за станом здоров’я потребують стороннього догляду, з числа осіб, що переміщуються з зони активних бойових дій, з метою надання соціальних послуг.</a:t>
            </a:r>
          </a:p>
        </p:txBody>
      </p:sp>
      <p:pic>
        <p:nvPicPr>
          <p:cNvPr id="126982" name="Picture 6" descr="4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5700" y="306388"/>
            <a:ext cx="3406775" cy="2774950"/>
          </a:xfrm>
          <a:prstGeom prst="rect">
            <a:avLst/>
          </a:prstGeom>
          <a:noFill/>
        </p:spPr>
      </p:pic>
      <p:pic>
        <p:nvPicPr>
          <p:cNvPr id="126983" name="Picture 7" descr="4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25975" y="293688"/>
            <a:ext cx="3681413" cy="271462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50988"/>
            <a:ext cx="8780463" cy="3903662"/>
          </a:xfrm>
        </p:spPr>
        <p:txBody>
          <a:bodyPr/>
          <a:lstStyle/>
          <a:p>
            <a:pPr marL="363538" indent="0" algn="ctr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uk-UA" sz="2300" b="1">
                <a:solidFill>
                  <a:srgbClr val="000066"/>
                </a:solidFill>
              </a:rPr>
              <a:t>Наразі соціальну послугу стаціонарного догляду особам з інвалідністю з психічними розладами надають тільки                  4 комунальні установи Запорізької обласної ради: </a:t>
            </a:r>
          </a:p>
          <a:p>
            <a:pPr marL="363538" indent="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uk-UA" sz="2300" b="1">
                <a:solidFill>
                  <a:srgbClr val="000066"/>
                </a:solidFill>
              </a:rPr>
              <a:t> «Запорізький дитячий будинок-інтернат» (отримують послуги 98 осіб);</a:t>
            </a:r>
          </a:p>
          <a:p>
            <a:pPr marL="363538" indent="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uk-UA" sz="2300" b="1">
                <a:solidFill>
                  <a:srgbClr val="000066"/>
                </a:solidFill>
              </a:rPr>
              <a:t> «Любомирівський психоневрологічний інтернат» (отримують послуги 226 осіб);</a:t>
            </a:r>
          </a:p>
          <a:p>
            <a:pPr marL="363538" indent="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uk-UA" sz="2300" b="1">
                <a:solidFill>
                  <a:srgbClr val="000066"/>
                </a:solidFill>
              </a:rPr>
              <a:t> «Веселівський психоневрологічний інтернат» (отримують послуги 382 особи);</a:t>
            </a:r>
          </a:p>
          <a:p>
            <a:pPr marL="363538" indent="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uk-UA" sz="2300" b="1">
                <a:solidFill>
                  <a:srgbClr val="000066"/>
                </a:solidFill>
              </a:rPr>
              <a:t> «Любицький психоневрологічний інтернат» (отримують послуги 65 осіб).</a:t>
            </a:r>
            <a:r>
              <a:rPr lang="uk-UA" sz="2300" b="1"/>
              <a:t> </a:t>
            </a:r>
          </a:p>
        </p:txBody>
      </p:sp>
      <p:sp>
        <p:nvSpPr>
          <p:cNvPr id="128006" name="AutoShape 6"/>
          <p:cNvSpPr>
            <a:spLocks noChangeArrowheads="1"/>
          </p:cNvSpPr>
          <p:nvPr/>
        </p:nvSpPr>
        <p:spPr bwMode="auto">
          <a:xfrm>
            <a:off x="636588" y="5413375"/>
            <a:ext cx="7881937" cy="1212850"/>
          </a:xfrm>
          <a:prstGeom prst="wedgeRectCallout">
            <a:avLst>
              <a:gd name="adj1" fmla="val -10195"/>
              <a:gd name="adj2" fmla="val 49072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uk-UA" sz="2400" b="1" dirty="0">
                <a:solidFill>
                  <a:srgbClr val="000066"/>
                </a:solidFill>
                <a:latin typeface="Times New Roman" pitchFamily="18" charset="0"/>
              </a:rPr>
              <a:t>Станом на 27.11.2023 у цих установах  фактично перебуває 755 підопічних осіб з інвалідністю та осіб похилого віку, із них ліжко хворі та малорухомі – 192 особи.</a:t>
            </a:r>
            <a:r>
              <a:rPr lang="uk-UA" sz="2000" b="1" dirty="0">
                <a:solidFill>
                  <a:srgbClr val="000066"/>
                </a:solidFill>
                <a:latin typeface="Times New Roman" pitchFamily="18" charset="0"/>
              </a:rPr>
              <a:t> </a:t>
            </a:r>
          </a:p>
          <a:p>
            <a:pPr algn="ctr" eaLnBrk="1" hangingPunct="1"/>
            <a:endParaRPr lang="uk-UA" sz="2000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pic>
        <p:nvPicPr>
          <p:cNvPr id="128007" name="Picture 7" descr="5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6338" y="0"/>
            <a:ext cx="3016250" cy="1481138"/>
          </a:xfrm>
          <a:prstGeom prst="rect">
            <a:avLst/>
          </a:prstGeom>
          <a:noFill/>
        </p:spPr>
      </p:pic>
      <p:pic>
        <p:nvPicPr>
          <p:cNvPr id="128008" name="Picture 8" descr="5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38675" y="0"/>
            <a:ext cx="3235325" cy="16002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7838" y="2854325"/>
            <a:ext cx="8229600" cy="400367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uk-UA" sz="2800" b="1">
                <a:solidFill>
                  <a:srgbClr val="000066"/>
                </a:solidFill>
              </a:rPr>
              <a:t>Інтернатні установи не мають спеціалізованих захисних споруд цивільного захисту, але в них обладнані підвальні приміщення під укриття, забезпечені необхідним обладнанням, інвентарем та матеріалами, встановлені ліжка, створено запас продуктів харчування тривалого зберігання, питної води і медикаментів, забезпечено доступ для маломобільних підопічних.</a:t>
            </a:r>
          </a:p>
        </p:txBody>
      </p:sp>
      <p:pic>
        <p:nvPicPr>
          <p:cNvPr id="133124" name="Picture 4" descr="3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9213" y="331788"/>
            <a:ext cx="6229350" cy="24892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 marL="533400" indent="-533400" algn="ctr">
              <a:lnSpc>
                <a:spcPct val="90000"/>
              </a:lnSpc>
              <a:buFontTx/>
              <a:buNone/>
            </a:pPr>
            <a:r>
              <a:rPr lang="uk-UA" sz="2800" b="1">
                <a:solidFill>
                  <a:srgbClr val="213A71"/>
                </a:solidFill>
              </a:rPr>
              <a:t>    Відповідно до Закону України </a:t>
            </a:r>
          </a:p>
          <a:p>
            <a:pPr marL="533400" indent="-533400" algn="ctr">
              <a:lnSpc>
                <a:spcPct val="90000"/>
              </a:lnSpc>
              <a:buFontTx/>
              <a:buNone/>
            </a:pPr>
            <a:r>
              <a:rPr lang="uk-UA" sz="2800" b="1">
                <a:solidFill>
                  <a:srgbClr val="213A71"/>
                </a:solidFill>
              </a:rPr>
              <a:t>«Про основи соціальної захищеності осіб з інвалідністю в Україні»</a:t>
            </a:r>
          </a:p>
          <a:p>
            <a:pPr marL="533400" indent="-533400" algn="ctr">
              <a:lnSpc>
                <a:spcPct val="90000"/>
              </a:lnSpc>
              <a:buFontTx/>
              <a:buNone/>
            </a:pPr>
            <a:r>
              <a:rPr lang="uk-UA" sz="2800" b="1">
                <a:solidFill>
                  <a:srgbClr val="213A71"/>
                </a:solidFill>
              </a:rPr>
              <a:t>органи соціального захисту населення забезпечують право осіб з інвалідністю на отримання:</a:t>
            </a:r>
          </a:p>
          <a:p>
            <a:pPr marL="533400" indent="-533400" algn="ctr">
              <a:lnSpc>
                <a:spcPct val="90000"/>
              </a:lnSpc>
              <a:buFontTx/>
              <a:buNone/>
            </a:pPr>
            <a:endParaRPr lang="uk-UA" sz="2800" b="1">
              <a:solidFill>
                <a:srgbClr val="213A71"/>
              </a:solidFill>
            </a:endParaRPr>
          </a:p>
          <a:p>
            <a:pPr marL="533400" indent="-533400">
              <a:lnSpc>
                <a:spcPct val="90000"/>
              </a:lnSpc>
              <a:buClr>
                <a:srgbClr val="213A71"/>
              </a:buClr>
              <a:buFont typeface="Wingdings" pitchFamily="2" charset="2"/>
              <a:buChar char="§"/>
            </a:pPr>
            <a:r>
              <a:rPr lang="uk-UA" sz="2800" b="1">
                <a:solidFill>
                  <a:srgbClr val="213A71"/>
                </a:solidFill>
              </a:rPr>
              <a:t>державної допомоги;</a:t>
            </a:r>
          </a:p>
          <a:p>
            <a:pPr marL="533400" indent="-533400">
              <a:lnSpc>
                <a:spcPct val="90000"/>
              </a:lnSpc>
              <a:buClr>
                <a:srgbClr val="213A71"/>
              </a:buClr>
              <a:buFont typeface="Wingdings" pitchFamily="2" charset="2"/>
              <a:buChar char="§"/>
            </a:pPr>
            <a:r>
              <a:rPr lang="uk-UA" sz="2800" b="1">
                <a:solidFill>
                  <a:srgbClr val="213A71"/>
                </a:solidFill>
              </a:rPr>
              <a:t>компенсаційних та інших виплат;</a:t>
            </a:r>
          </a:p>
          <a:p>
            <a:pPr marL="533400" indent="-533400">
              <a:lnSpc>
                <a:spcPct val="90000"/>
              </a:lnSpc>
              <a:buClr>
                <a:srgbClr val="213A71"/>
              </a:buClr>
              <a:buFont typeface="Wingdings" pitchFamily="2" charset="2"/>
              <a:buChar char="§"/>
            </a:pPr>
            <a:r>
              <a:rPr lang="uk-UA" sz="2800" b="1">
                <a:solidFill>
                  <a:srgbClr val="213A71"/>
                </a:solidFill>
              </a:rPr>
              <a:t>санаторно-курортного лікування;</a:t>
            </a:r>
          </a:p>
          <a:p>
            <a:pPr marL="533400" indent="-533400">
              <a:lnSpc>
                <a:spcPct val="90000"/>
              </a:lnSpc>
              <a:buClr>
                <a:srgbClr val="213A71"/>
              </a:buClr>
              <a:buFont typeface="Wingdings" pitchFamily="2" charset="2"/>
              <a:buChar char="§"/>
            </a:pPr>
            <a:r>
              <a:rPr lang="uk-UA" sz="2800" b="1">
                <a:solidFill>
                  <a:srgbClr val="213A71"/>
                </a:solidFill>
              </a:rPr>
              <a:t>технічних та інших засобів реабілітації;</a:t>
            </a:r>
          </a:p>
          <a:p>
            <a:pPr marL="533400" indent="-533400">
              <a:lnSpc>
                <a:spcPct val="90000"/>
              </a:lnSpc>
              <a:buClr>
                <a:srgbClr val="213A71"/>
              </a:buClr>
              <a:buFont typeface="Wingdings" pitchFamily="2" charset="2"/>
              <a:buChar char="§"/>
            </a:pPr>
            <a:r>
              <a:rPr lang="uk-UA" sz="2800" b="1">
                <a:solidFill>
                  <a:srgbClr val="213A71"/>
                </a:solidFill>
              </a:rPr>
              <a:t>соціальних послуг;</a:t>
            </a:r>
          </a:p>
          <a:p>
            <a:pPr marL="533400" indent="-533400">
              <a:lnSpc>
                <a:spcPct val="90000"/>
              </a:lnSpc>
              <a:buClr>
                <a:srgbClr val="213A71"/>
              </a:buClr>
              <a:buFont typeface="Wingdings" pitchFamily="2" charset="2"/>
              <a:buChar char="§"/>
            </a:pPr>
            <a:r>
              <a:rPr lang="uk-UA" sz="2800" b="1">
                <a:solidFill>
                  <a:srgbClr val="213A71"/>
                </a:solidFill>
              </a:rPr>
              <a:t>здійсненні реабілітаційних заходів;</a:t>
            </a:r>
          </a:p>
          <a:p>
            <a:pPr marL="533400" indent="-533400">
              <a:lnSpc>
                <a:spcPct val="90000"/>
              </a:lnSpc>
              <a:buClr>
                <a:srgbClr val="213A71"/>
              </a:buClr>
              <a:buFont typeface="Wingdings" pitchFamily="2" charset="2"/>
              <a:buChar char="§"/>
            </a:pPr>
            <a:r>
              <a:rPr lang="uk-UA" sz="2800" b="1">
                <a:solidFill>
                  <a:srgbClr val="213A71"/>
                </a:solidFill>
              </a:rPr>
              <a:t>встановлення опіки (піклування) або забезпечення стороннього догляду.</a:t>
            </a:r>
          </a:p>
          <a:p>
            <a:pPr marL="533400" indent="-533400">
              <a:lnSpc>
                <a:spcPct val="90000"/>
              </a:lnSpc>
            </a:pPr>
            <a:endParaRPr lang="uk-UA" sz="2800"/>
          </a:p>
        </p:txBody>
      </p:sp>
      <p:pic>
        <p:nvPicPr>
          <p:cNvPr id="108548" name="Picture 4" descr="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37300" y="2203450"/>
            <a:ext cx="2622550" cy="1408113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кутник 18"/>
          <p:cNvSpPr/>
          <p:nvPr/>
        </p:nvSpPr>
        <p:spPr>
          <a:xfrm>
            <a:off x="5075238" y="2032000"/>
            <a:ext cx="1128712" cy="5445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altLang="ru-RU" b="1" i="1" dirty="0">
              <a:solidFill>
                <a:srgbClr val="FF0000"/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32" name="Rectangle 55"/>
          <p:cNvSpPr>
            <a:spLocks noChangeArrowheads="1"/>
          </p:cNvSpPr>
          <p:nvPr/>
        </p:nvSpPr>
        <p:spPr bwMode="auto">
          <a:xfrm>
            <a:off x="1058863" y="2779713"/>
            <a:ext cx="7148512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1" hangingPunct="1"/>
            <a:endParaRPr lang="uk-UA" sz="4800" b="1" i="1">
              <a:solidFill>
                <a:srgbClr val="3333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27038" y="3765550"/>
            <a:ext cx="8172450" cy="2871788"/>
          </a:xfrm>
          <a:solidFill>
            <a:srgbClr val="CC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2400" b="1" i="0">
                <a:latin typeface="Times New Roman" pitchFamily="18" charset="0"/>
              </a:rPr>
              <a:t>Відповідно до </a:t>
            </a:r>
            <a:r>
              <a:rPr lang="ru-RU" sz="2400" b="1" i="0">
                <a:latin typeface="Times New Roman" pitchFamily="18" charset="0"/>
              </a:rPr>
              <a:t>Порядку </a:t>
            </a:r>
            <a:r>
              <a:rPr lang="uk-UA" sz="2400" b="1" i="0">
                <a:latin typeface="Times New Roman" pitchFamily="18" charset="0"/>
              </a:rPr>
              <a:t>використання</a:t>
            </a:r>
            <a:r>
              <a:rPr lang="ru-RU" sz="2400" b="1" i="0">
                <a:latin typeface="Times New Roman" pitchFamily="18" charset="0"/>
              </a:rPr>
              <a:t> </a:t>
            </a:r>
            <a:r>
              <a:rPr lang="uk-UA" sz="2400" b="1" i="0">
                <a:latin typeface="Times New Roman" pitchFamily="18" charset="0"/>
              </a:rPr>
              <a:t>коштів, передбачених</a:t>
            </a:r>
            <a:r>
              <a:rPr lang="ru-RU" sz="2400" b="1" i="0">
                <a:latin typeface="Times New Roman" pitchFamily="18" charset="0"/>
              </a:rPr>
              <a:t> у державному </a:t>
            </a:r>
            <a:r>
              <a:rPr lang="uk-UA" sz="2400" b="1" i="0">
                <a:latin typeface="Times New Roman" pitchFamily="18" charset="0"/>
              </a:rPr>
              <a:t>бюджеті</a:t>
            </a:r>
            <a:r>
              <a:rPr lang="ru-RU" sz="2400" b="1" i="0">
                <a:latin typeface="Times New Roman" pitchFamily="18" charset="0"/>
              </a:rPr>
              <a:t> для </a:t>
            </a:r>
            <a:r>
              <a:rPr lang="uk-UA" sz="2400" b="1" i="0">
                <a:latin typeface="Times New Roman" pitchFamily="18" charset="0"/>
              </a:rPr>
              <a:t>здійснення</a:t>
            </a:r>
            <a:r>
              <a:rPr lang="ru-RU" sz="2400" b="1" i="0">
                <a:latin typeface="Times New Roman" pitchFamily="18" charset="0"/>
              </a:rPr>
              <a:t> реабілітації дітей з інвалідністю, </a:t>
            </a:r>
            <a:r>
              <a:rPr lang="uk-UA" sz="2400" b="1" i="0">
                <a:latin typeface="Times New Roman" pitchFamily="18" charset="0"/>
              </a:rPr>
              <a:t>затвердженого постановою КМУ від 27.03.2019 № 309, місцеві органи соціального захисту укладають двосторонній договір з реабілітаційними установами про забезпечення дітей реабілітаційними послугами.</a:t>
            </a:r>
            <a:br>
              <a:rPr lang="uk-UA" sz="2400" b="1" i="0">
                <a:latin typeface="Times New Roman" pitchFamily="18" charset="0"/>
              </a:rPr>
            </a:br>
            <a:endParaRPr lang="uk-UA" sz="2400" b="1" i="0">
              <a:latin typeface="Times New Roman" pitchFamily="18" charset="0"/>
            </a:endParaRPr>
          </a:p>
        </p:txBody>
      </p:sp>
      <p:pic>
        <p:nvPicPr>
          <p:cNvPr id="31763" name="Picture 19" descr="Без названия 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725" y="1287463"/>
            <a:ext cx="3703638" cy="2133600"/>
          </a:xfrm>
          <a:prstGeom prst="rect">
            <a:avLst/>
          </a:prstGeom>
          <a:noFill/>
        </p:spPr>
      </p:pic>
      <p:pic>
        <p:nvPicPr>
          <p:cNvPr id="31765" name="Picture 21" descr="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03725" y="1438275"/>
            <a:ext cx="4181475" cy="1931988"/>
          </a:xfrm>
          <a:prstGeom prst="rect">
            <a:avLst/>
          </a:prstGeom>
          <a:noFill/>
        </p:spPr>
      </p:pic>
      <p:sp>
        <p:nvSpPr>
          <p:cNvPr id="31766" name="AutoShape 22"/>
          <p:cNvSpPr>
            <a:spLocks noChangeArrowheads="1"/>
          </p:cNvSpPr>
          <p:nvPr/>
        </p:nvSpPr>
        <p:spPr bwMode="auto">
          <a:xfrm>
            <a:off x="1219200" y="176213"/>
            <a:ext cx="6835775" cy="1014412"/>
          </a:xfrm>
          <a:prstGeom prst="flowChartProcess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uk-UA" sz="2400" b="1">
                <a:solidFill>
                  <a:srgbClr val="000066"/>
                </a:solidFill>
                <a:latin typeface="Times New Roman" pitchFamily="18" charset="0"/>
              </a:rPr>
              <a:t>Основним завданням є організація </a:t>
            </a:r>
          </a:p>
          <a:p>
            <a:pPr algn="ctr" eaLnBrk="1" hangingPunct="1"/>
            <a:r>
              <a:rPr lang="uk-UA" sz="2400" b="1">
                <a:solidFill>
                  <a:srgbClr val="000066"/>
                </a:solidFill>
                <a:latin typeface="Times New Roman" pitchFamily="18" charset="0"/>
              </a:rPr>
              <a:t>реабілітації дітей з інвалідністю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5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398963" y="1012825"/>
            <a:ext cx="4186237" cy="2930525"/>
          </a:xfr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2400" b="1" i="0">
                <a:latin typeface="Times New Roman" pitchFamily="18" charset="0"/>
              </a:rPr>
              <a:t>У 2023 році Запорізька область отримала кошти в сумі 6,9 млн грн для забезпечення дітей з інвалідністю реабілітаційними послугами. </a:t>
            </a:r>
            <a:br>
              <a:rPr lang="uk-UA" sz="2400" b="1" i="0">
                <a:latin typeface="Times New Roman" pitchFamily="18" charset="0"/>
              </a:rPr>
            </a:br>
            <a:r>
              <a:rPr lang="uk-UA" sz="2400" b="1" i="0">
                <a:latin typeface="Times New Roman" pitchFamily="18" charset="0"/>
              </a:rPr>
              <a:t/>
            </a:r>
            <a:br>
              <a:rPr lang="uk-UA" sz="2400" b="1" i="0">
                <a:latin typeface="Times New Roman" pitchFamily="18" charset="0"/>
              </a:rPr>
            </a:br>
            <a:endParaRPr lang="uk-UA" sz="2400" b="1" i="0">
              <a:latin typeface="Times New Roman" pitchFamily="18" charset="0"/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60350" y="4233863"/>
            <a:ext cx="8510588" cy="1033462"/>
          </a:xfrm>
          <a:solidFill>
            <a:schemeClr val="bg1"/>
          </a:solidFill>
        </p:spPr>
        <p:txBody>
          <a:bodyPr/>
          <a:lstStyle/>
          <a:p>
            <a:pPr marL="0" indent="0">
              <a:buFontTx/>
              <a:buNone/>
            </a:pPr>
            <a:r>
              <a:rPr lang="uk-UA" sz="2400" b="1">
                <a:solidFill>
                  <a:srgbClr val="000066"/>
                </a:solidFill>
              </a:rPr>
              <a:t>Станом на 01.11.2023 укладено 313 договорів про надання реабілітаційних послуг на загальну суму 6,3 млн грн. </a:t>
            </a:r>
          </a:p>
          <a:p>
            <a:pPr marL="0" indent="0">
              <a:buFontTx/>
              <a:buNone/>
            </a:pPr>
            <a:endParaRPr lang="uk-UA" sz="2400" b="1">
              <a:solidFill>
                <a:srgbClr val="000066"/>
              </a:solidFill>
            </a:endParaRPr>
          </a:p>
          <a:p>
            <a:pPr marL="0" indent="0"/>
            <a:endParaRPr lang="uk-UA" sz="2400" b="1">
              <a:solidFill>
                <a:srgbClr val="000066"/>
              </a:solidFill>
            </a:endParaRPr>
          </a:p>
        </p:txBody>
      </p:sp>
      <p:pic>
        <p:nvPicPr>
          <p:cNvPr id="82957" name="Picture 13" descr="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8" y="1185863"/>
            <a:ext cx="3924300" cy="2681287"/>
          </a:xfrm>
          <a:prstGeom prst="rect">
            <a:avLst/>
          </a:prstGeom>
          <a:noFill/>
        </p:spPr>
      </p:pic>
      <p:sp>
        <p:nvSpPr>
          <p:cNvPr id="82958" name="Rectangle 14"/>
          <p:cNvSpPr>
            <a:spLocks noChangeArrowheads="1"/>
          </p:cNvSpPr>
          <p:nvPr/>
        </p:nvSpPr>
        <p:spPr bwMode="auto">
          <a:xfrm>
            <a:off x="1117600" y="5484813"/>
            <a:ext cx="7156450" cy="10874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uk-UA" sz="2400" b="1">
                <a:solidFill>
                  <a:srgbClr val="000066"/>
                </a:solidFill>
                <a:latin typeface="Times New Roman" pitchFamily="18" charset="0"/>
              </a:rPr>
              <a:t>Реабілітаційними послугами забезпечено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uk-UA" sz="2400" b="1">
                <a:solidFill>
                  <a:srgbClr val="000066"/>
                </a:solidFill>
                <a:latin typeface="Times New Roman" pitchFamily="18" charset="0"/>
              </a:rPr>
              <a:t>222 дитини з інвалідністю.</a:t>
            </a:r>
          </a:p>
          <a:p>
            <a:pPr algn="ctr" eaLnBrk="1" hangingPunct="1"/>
            <a:endParaRPr lang="uk-UA" sz="2400" b="1">
              <a:solidFill>
                <a:srgbClr val="000066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8" name="Rectangle 4"/>
          <p:cNvSpPr>
            <a:spLocks noGrp="1" noChangeArrowheads="1"/>
          </p:cNvSpPr>
          <p:nvPr>
            <p:ph type="ctrTitle"/>
          </p:nvPr>
        </p:nvSpPr>
        <p:spPr bwMode="auto">
          <a:xfrm>
            <a:off x="685800" y="4422775"/>
            <a:ext cx="7772400" cy="21510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3000" b="1" i="0">
                <a:latin typeface="Times New Roman" pitchFamily="18" charset="0"/>
              </a:rPr>
              <a:t>Пріоритетним напрямом роботи є соціальний захист Захисників і Захисниць України, зокрема, які мають статус особи з інвалідністю внаслідок війни</a:t>
            </a:r>
            <a:r>
              <a:rPr lang="uk-UA" sz="2400" b="1" i="0">
                <a:latin typeface="Times New Roman" pitchFamily="18" charset="0"/>
              </a:rPr>
              <a:t> </a:t>
            </a:r>
            <a:endParaRPr lang="uk-UA" sz="1800"/>
          </a:p>
        </p:txBody>
      </p:sp>
      <p:pic>
        <p:nvPicPr>
          <p:cNvPr id="159750" name="Picture 6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3013" y="431800"/>
            <a:ext cx="6975475" cy="37417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421063" y="595313"/>
            <a:ext cx="5054600" cy="3316287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FontTx/>
              <a:buNone/>
            </a:pPr>
            <a:r>
              <a:rPr lang="uk-UA" sz="2600" b="1">
                <a:solidFill>
                  <a:srgbClr val="000066"/>
                </a:solidFill>
              </a:rPr>
              <a:t>На виконання Закону України «Про статус ветеранів війни, гарантії їх соціального захисту» органами соціального захисту населення Запорізької області з початку 2023 року видані посвідчення особи з інвалідністю внаслідок війни - 388 особам</a:t>
            </a:r>
          </a:p>
        </p:txBody>
      </p:sp>
      <p:pic>
        <p:nvPicPr>
          <p:cNvPr id="161799" name="Picture 7" descr="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538" y="2193925"/>
            <a:ext cx="6226175" cy="44862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4375"/>
            <a:ext cx="8229600" cy="4645025"/>
          </a:xfrm>
        </p:spPr>
        <p:txBody>
          <a:bodyPr/>
          <a:lstStyle/>
          <a:p>
            <a:endParaRPr lang="uk-UA"/>
          </a:p>
        </p:txBody>
      </p:sp>
      <p:pic>
        <p:nvPicPr>
          <p:cNvPr id="164868" name="Picture 4" descr="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64871" name="Text Box 7"/>
          <p:cNvSpPr txBox="1">
            <a:spLocks noChangeArrowheads="1"/>
          </p:cNvSpPr>
          <p:nvPr/>
        </p:nvSpPr>
        <p:spPr bwMode="auto">
          <a:xfrm>
            <a:off x="3173413" y="2039938"/>
            <a:ext cx="2955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uk-UA"/>
          </a:p>
        </p:txBody>
      </p:sp>
      <p:sp>
        <p:nvSpPr>
          <p:cNvPr id="164872" name="Text Box 8"/>
          <p:cNvSpPr txBox="1">
            <a:spLocks noChangeArrowheads="1"/>
          </p:cNvSpPr>
          <p:nvPr/>
        </p:nvSpPr>
        <p:spPr bwMode="auto">
          <a:xfrm>
            <a:off x="704850" y="3533775"/>
            <a:ext cx="7345363" cy="1382713"/>
          </a:xfrm>
          <a:prstGeom prst="rect">
            <a:avLst/>
          </a:prstGeom>
          <a:solidFill>
            <a:schemeClr val="bg1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uk-UA" sz="2800" b="1">
                <a:solidFill>
                  <a:srgbClr val="000066"/>
                </a:solidFill>
                <a:latin typeface="Times New Roman" pitchFamily="18" charset="0"/>
              </a:rPr>
              <a:t>Виплата допомоги ветеранам, які мають право на отримання грошової компенсації на придбання житла</a:t>
            </a:r>
            <a:r>
              <a:rPr lang="uk-UA" b="1">
                <a:solidFill>
                  <a:srgbClr val="000066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5138" y="2201863"/>
            <a:ext cx="8374062" cy="4427537"/>
          </a:xfrm>
          <a:solidFill>
            <a:srgbClr val="CCECFF"/>
          </a:solidFill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uk-UA" sz="2800" b="1" u="sng">
                <a:solidFill>
                  <a:srgbClr val="000066"/>
                </a:solidFill>
              </a:rPr>
              <a:t>У 2023 році грошову компенсацію для придбання житла ветеранами війни надано: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uk-UA" sz="2800" b="1">
                <a:solidFill>
                  <a:srgbClr val="000066"/>
                </a:solidFill>
              </a:rPr>
              <a:t>3 особам  з інвалідністю  І-ІІ групи  з числа   учасників бойових дій на території інших держав на  загальну суму 5,2  млн грн;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uk-UA" sz="2800" b="1">
                <a:solidFill>
                  <a:srgbClr val="000066"/>
                </a:solidFill>
              </a:rPr>
              <a:t>5 особам  з інвалідністю  І-ІІ групи з числа   учасників бойових дій під час безпосередньої участі в АТО на  загальну суму  10,2  млн грн;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uk-UA" sz="2800" b="1">
                <a:solidFill>
                  <a:srgbClr val="000066"/>
                </a:solidFill>
              </a:rPr>
              <a:t>4 особам з інвалідністю ІІІ групи з числа учасників бойових дій - ВПО на загальну суму 11,1 млн грн. </a:t>
            </a:r>
          </a:p>
        </p:txBody>
      </p:sp>
      <p:pic>
        <p:nvPicPr>
          <p:cNvPr id="165893" name="Picture 5" descr="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0"/>
            <a:ext cx="5832475" cy="2239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20" name="Picture 9" descr="images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63575" y="1376363"/>
            <a:ext cx="4000500" cy="1641475"/>
          </a:xfrm>
        </p:spPr>
      </p:pic>
      <p:sp>
        <p:nvSpPr>
          <p:cNvPr id="24588" name="Rectangle 12"/>
          <p:cNvSpPr>
            <a:spLocks noChangeArrowheads="1"/>
          </p:cNvSpPr>
          <p:nvPr/>
        </p:nvSpPr>
        <p:spPr bwMode="auto">
          <a:xfrm>
            <a:off x="598488" y="3205163"/>
            <a:ext cx="4159250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1" hangingPunct="1"/>
            <a:r>
              <a:rPr lang="uk-UA" sz="2400" b="1">
                <a:solidFill>
                  <a:srgbClr val="000066"/>
                </a:solidFill>
                <a:latin typeface="Times New Roman" pitchFamily="18" charset="0"/>
              </a:rPr>
              <a:t>Професійна адаптація</a:t>
            </a:r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1243013" y="203200"/>
            <a:ext cx="70707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1" hangingPunct="1"/>
            <a:r>
              <a:rPr lang="uk-UA" sz="2800" b="1" i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Заходи із соціальної підтримки Захисників та Захисниць </a:t>
            </a:r>
          </a:p>
        </p:txBody>
      </p:sp>
      <p:pic>
        <p:nvPicPr>
          <p:cNvPr id="137223" name="Picture 7" descr="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46663" y="1223963"/>
            <a:ext cx="3632200" cy="2220912"/>
          </a:xfrm>
          <a:prstGeom prst="rect">
            <a:avLst/>
          </a:prstGeom>
          <a:noFill/>
        </p:spPr>
      </p:pic>
      <p:sp>
        <p:nvSpPr>
          <p:cNvPr id="137224" name="AutoShape 8"/>
          <p:cNvSpPr>
            <a:spLocks noChangeArrowheads="1"/>
          </p:cNvSpPr>
          <p:nvPr/>
        </p:nvSpPr>
        <p:spPr bwMode="auto">
          <a:xfrm>
            <a:off x="508000" y="3889375"/>
            <a:ext cx="4195763" cy="2557463"/>
          </a:xfrm>
          <a:prstGeom prst="downArrowCallout">
            <a:avLst>
              <a:gd name="adj1" fmla="val 31642"/>
              <a:gd name="adj2" fmla="val 41015"/>
              <a:gd name="adj3" fmla="val 23056"/>
              <a:gd name="adj4" fmla="val 66667"/>
            </a:avLst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200" b="1">
                <a:solidFill>
                  <a:srgbClr val="000066"/>
                </a:solidFill>
                <a:latin typeface="Times New Roman" pitchFamily="18" charset="0"/>
              </a:rPr>
              <a:t>направлено 95 осіб з числа </a:t>
            </a:r>
          </a:p>
          <a:p>
            <a:pPr algn="ctr"/>
            <a:r>
              <a:rPr lang="uk-UA" sz="2200" b="1">
                <a:solidFill>
                  <a:srgbClr val="000066"/>
                </a:solidFill>
                <a:latin typeface="Times New Roman" pitchFamily="18" charset="0"/>
              </a:rPr>
              <a:t>військовослужбовців, </a:t>
            </a:r>
          </a:p>
          <a:p>
            <a:pPr algn="ctr"/>
            <a:r>
              <a:rPr lang="uk-UA" sz="2200" b="1">
                <a:solidFill>
                  <a:srgbClr val="000066"/>
                </a:solidFill>
                <a:latin typeface="Times New Roman" pitchFamily="18" charset="0"/>
              </a:rPr>
              <a:t>ветеранів, членів сімей </a:t>
            </a:r>
          </a:p>
          <a:p>
            <a:pPr algn="ctr"/>
            <a:endParaRPr lang="uk-UA" sz="2000" b="1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979988" y="3559175"/>
            <a:ext cx="3671887" cy="7397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r>
              <a:rPr lang="uk-UA" sz="2400" b="1" i="0">
                <a:latin typeface="Times New Roman" pitchFamily="18" charset="0"/>
              </a:rPr>
              <a:t>Санаторно-курортне лікування </a:t>
            </a:r>
          </a:p>
        </p:txBody>
      </p:sp>
      <p:sp>
        <p:nvSpPr>
          <p:cNvPr id="137226" name="AutoShape 10"/>
          <p:cNvSpPr>
            <a:spLocks noChangeArrowheads="1"/>
          </p:cNvSpPr>
          <p:nvPr/>
        </p:nvSpPr>
        <p:spPr bwMode="auto">
          <a:xfrm>
            <a:off x="5037138" y="4468813"/>
            <a:ext cx="3759200" cy="2035175"/>
          </a:xfrm>
          <a:prstGeom prst="downArrowCallout">
            <a:avLst>
              <a:gd name="adj1" fmla="val 46178"/>
              <a:gd name="adj2" fmla="val 46178"/>
              <a:gd name="adj3" fmla="val 16667"/>
              <a:gd name="adj4" fmla="val 66667"/>
            </a:avLst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000" b="1">
                <a:solidFill>
                  <a:srgbClr val="000066"/>
                </a:solidFill>
                <a:latin typeface="Times New Roman" pitchFamily="18" charset="0"/>
              </a:rPr>
              <a:t>У 2023 році бюджетні кошти </a:t>
            </a:r>
          </a:p>
          <a:p>
            <a:pPr algn="ctr"/>
            <a:r>
              <a:rPr lang="uk-UA" sz="2000" b="1">
                <a:solidFill>
                  <a:srgbClr val="000066"/>
                </a:solidFill>
                <a:latin typeface="Times New Roman" pitchFamily="18" charset="0"/>
              </a:rPr>
              <a:t>на </a:t>
            </a:r>
            <a:br>
              <a:rPr lang="uk-UA" sz="2000" b="1">
                <a:solidFill>
                  <a:srgbClr val="000066"/>
                </a:solidFill>
                <a:latin typeface="Times New Roman" pitchFamily="18" charset="0"/>
              </a:rPr>
            </a:br>
            <a:r>
              <a:rPr lang="uk-UA" sz="2000" b="1">
                <a:solidFill>
                  <a:srgbClr val="000066"/>
                </a:solidFill>
                <a:latin typeface="Times New Roman" pitchFamily="18" charset="0"/>
              </a:rPr>
              <a:t>санаторно-курортне </a:t>
            </a:r>
            <a:br>
              <a:rPr lang="uk-UA" sz="2000" b="1">
                <a:solidFill>
                  <a:srgbClr val="000066"/>
                </a:solidFill>
                <a:latin typeface="Times New Roman" pitchFamily="18" charset="0"/>
              </a:rPr>
            </a:br>
            <a:r>
              <a:rPr lang="uk-UA" sz="2000" b="1">
                <a:solidFill>
                  <a:srgbClr val="000066"/>
                </a:solidFill>
                <a:latin typeface="Times New Roman" pitchFamily="18" charset="0"/>
              </a:rPr>
              <a:t>лікування не виділялися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10113" y="0"/>
            <a:ext cx="4433887" cy="2519363"/>
          </a:xfr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2400" b="1" i="0">
                <a:latin typeface="Times New Roman" pitchFamily="18" charset="0"/>
              </a:rPr>
              <a:t>Управліннями соціального захисту населення укладено 95 договорів з освітніми закладами про професійне навчання ветеранів війни на загальну суму 1,1 млн грн.</a:t>
            </a:r>
            <a:endParaRPr lang="uk-UA" sz="1800"/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1938" y="2741613"/>
            <a:ext cx="8229600" cy="4348162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Font typeface="Wingdings" pitchFamily="2" charset="2"/>
              <a:buNone/>
            </a:pPr>
            <a:r>
              <a:rPr lang="uk-UA" sz="2800" b="1"/>
              <a:t>Професійне навчання ветеранів здійснюється за спеціальностями: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Char char="ü"/>
            </a:pPr>
            <a:r>
              <a:rPr lang="uk-UA" sz="2800" b="1"/>
              <a:t> «Оператор безпілотного літального апарату»;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Char char="ü"/>
            </a:pPr>
            <a:r>
              <a:rPr lang="uk-UA" sz="2800" b="1"/>
              <a:t> «Психологічний супровід військовослужбовців в умовах бойових дій»;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Char char="ü"/>
            </a:pPr>
            <a:r>
              <a:rPr lang="uk-UA" sz="2800" b="1"/>
              <a:t> «Основи психологічної допомоги військовослужбовцям та членам їх сімей»; 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Char char="ü"/>
            </a:pPr>
            <a:r>
              <a:rPr lang="uk-UA" sz="2800" b="1"/>
              <a:t> «Лікар-реабілітолог»;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Char char="ü"/>
            </a:pPr>
            <a:r>
              <a:rPr lang="uk-UA" sz="2800" b="1"/>
              <a:t> «Право».</a:t>
            </a:r>
          </a:p>
        </p:txBody>
      </p:sp>
      <p:pic>
        <p:nvPicPr>
          <p:cNvPr id="163844" name="Picture 4" descr="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6763" cy="2486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85875" y="174625"/>
            <a:ext cx="6743700" cy="15144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2800" b="1" i="0">
                <a:solidFill>
                  <a:schemeClr val="tx1"/>
                </a:solidFill>
                <a:latin typeface="Times New Roman" pitchFamily="18" charset="0"/>
              </a:rPr>
              <a:t>Державна допомога особам та дітям з інвалідністю, постраждалим внаслідок дії вибухонебезпечних предметів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6445250" y="3362325"/>
            <a:ext cx="6400800" cy="17526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uk-UA"/>
              <a:t>   </a:t>
            </a:r>
            <a:endParaRPr lang="uk-UA" b="1"/>
          </a:p>
        </p:txBody>
      </p:sp>
      <p:sp>
        <p:nvSpPr>
          <p:cNvPr id="88071" name="AutoShape 7"/>
          <p:cNvSpPr>
            <a:spLocks noChangeArrowheads="1"/>
          </p:cNvSpPr>
          <p:nvPr/>
        </p:nvSpPr>
        <p:spPr bwMode="auto">
          <a:xfrm>
            <a:off x="3548063" y="1874838"/>
            <a:ext cx="5362575" cy="4283075"/>
          </a:xfrm>
          <a:prstGeom prst="wedgeRectCallout">
            <a:avLst>
              <a:gd name="adj1" fmla="val -50014"/>
              <a:gd name="adj2" fmla="val -8146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uk-UA" sz="2800" b="1" dirty="0">
                <a:latin typeface="Times New Roman" pitchFamily="18" charset="0"/>
              </a:rPr>
              <a:t>У 2023 році розпочато реалізацію постанови Кабінету Міністрів України від 29.09.2021№ 1020 </a:t>
            </a:r>
            <a:r>
              <a:rPr lang="uk-UA" sz="2800" b="1" dirty="0" err="1">
                <a:latin typeface="Times New Roman" pitchFamily="18" charset="0"/>
              </a:rPr>
              <a:t>“Деякі</a:t>
            </a:r>
            <a:r>
              <a:rPr lang="uk-UA" sz="2800" b="1" dirty="0">
                <a:latin typeface="Times New Roman" pitchFamily="18" charset="0"/>
              </a:rPr>
              <a:t> питання призначення і виплати одноразової компенсації та щорічної допомоги, передбачених Законом України </a:t>
            </a:r>
            <a:r>
              <a:rPr lang="uk-UA" sz="2800" b="1" dirty="0" err="1">
                <a:latin typeface="Times New Roman" pitchFamily="18" charset="0"/>
              </a:rPr>
              <a:t>“Про</a:t>
            </a:r>
            <a:r>
              <a:rPr lang="uk-UA" sz="2800" b="1" dirty="0">
                <a:latin typeface="Times New Roman" pitchFamily="18" charset="0"/>
              </a:rPr>
              <a:t> протимінну діяльність в </a:t>
            </a:r>
            <a:r>
              <a:rPr lang="uk-UA" sz="2800" b="1" dirty="0" err="1">
                <a:latin typeface="Times New Roman" pitchFamily="18" charset="0"/>
              </a:rPr>
              <a:t>Україні”</a:t>
            </a:r>
            <a:r>
              <a:rPr lang="uk-UA" sz="2800" b="1" dirty="0">
                <a:latin typeface="Times New Roman" pitchFamily="18" charset="0"/>
              </a:rPr>
              <a:t>.</a:t>
            </a:r>
          </a:p>
          <a:p>
            <a:pPr algn="ctr" eaLnBrk="1" hangingPunct="1"/>
            <a:endParaRPr lang="uk-UA" sz="2800" dirty="0">
              <a:latin typeface="Times New Roman" pitchFamily="18" charset="0"/>
            </a:endParaRPr>
          </a:p>
        </p:txBody>
      </p:sp>
      <p:pic>
        <p:nvPicPr>
          <p:cNvPr id="88072" name="Picture 8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950" y="1958975"/>
            <a:ext cx="3116263" cy="1862138"/>
          </a:xfrm>
          <a:prstGeom prst="rect">
            <a:avLst/>
          </a:prstGeom>
          <a:noFill/>
        </p:spPr>
      </p:pic>
      <p:pic>
        <p:nvPicPr>
          <p:cNvPr id="88073" name="Picture 9" descr="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4013" y="4568825"/>
            <a:ext cx="2981325" cy="153352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274638"/>
            <a:ext cx="6980238" cy="8556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2600" b="1" i="0">
                <a:latin typeface="Times New Roman" pitchFamily="18" charset="0"/>
              </a:rPr>
              <a:t>Відповідно до постанови особи та діти з інвалідністю мають право на отримання: </a:t>
            </a:r>
            <a:br>
              <a:rPr lang="uk-UA" sz="2600" b="1" i="0">
                <a:latin typeface="Times New Roman" pitchFamily="18" charset="0"/>
              </a:rPr>
            </a:br>
            <a:r>
              <a:rPr lang="uk-UA" sz="2600" b="1" i="0">
                <a:latin typeface="Times New Roman" pitchFamily="18" charset="0"/>
              </a:rPr>
              <a:t/>
            </a:r>
            <a:br>
              <a:rPr lang="uk-UA" sz="2600" b="1" i="0">
                <a:latin typeface="Times New Roman" pitchFamily="18" charset="0"/>
              </a:rPr>
            </a:br>
            <a:endParaRPr lang="uk-UA" sz="2600" b="1" i="0">
              <a:latin typeface="Times New Roman" pitchFamily="18" charset="0"/>
            </a:endParaRP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95288" y="1508125"/>
            <a:ext cx="8566150" cy="2728913"/>
          </a:xfrm>
        </p:spPr>
        <p:txBody>
          <a:bodyPr/>
          <a:lstStyle/>
          <a:p>
            <a:pPr>
              <a:buClr>
                <a:srgbClr val="000066"/>
              </a:buClr>
              <a:buFont typeface="Wingdings" pitchFamily="2" charset="2"/>
              <a:buChar char="Ø"/>
            </a:pPr>
            <a:r>
              <a:rPr lang="uk-UA" sz="2600" b="1">
                <a:solidFill>
                  <a:srgbClr val="000066"/>
                </a:solidFill>
              </a:rPr>
              <a:t>одноразової компенсації особам з інвалідністю та дітям з інвалідністю, постраждалим внаслідок дії вибухонебезпечних предметів;</a:t>
            </a:r>
          </a:p>
          <a:p>
            <a:pPr>
              <a:buClr>
                <a:srgbClr val="000066"/>
              </a:buClr>
              <a:buFont typeface="Wingdings" pitchFamily="2" charset="2"/>
              <a:buChar char="Ø"/>
            </a:pPr>
            <a:r>
              <a:rPr lang="uk-UA" sz="2600" b="1">
                <a:solidFill>
                  <a:srgbClr val="000066"/>
                </a:solidFill>
              </a:rPr>
              <a:t>щорічної допомоги на оздоровлення особам з інвалідністю та дітям з інвалідністю, постраждалим внаслідок дії вибухонебезпечних предметів</a:t>
            </a:r>
          </a:p>
          <a:p>
            <a:pPr>
              <a:buClr>
                <a:srgbClr val="000066"/>
              </a:buClr>
              <a:buFont typeface="Wingdings" pitchFamily="2" charset="2"/>
              <a:buChar char="Ø"/>
            </a:pPr>
            <a:endParaRPr lang="uk-UA" sz="2600" b="1">
              <a:solidFill>
                <a:srgbClr val="000066"/>
              </a:solidFill>
            </a:endParaRP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uk-UA" sz="2600"/>
          </a:p>
        </p:txBody>
      </p:sp>
      <p:sp>
        <p:nvSpPr>
          <p:cNvPr id="98309" name="Text Box 5"/>
          <p:cNvSpPr txBox="1">
            <a:spLocks noChangeArrowheads="1"/>
          </p:cNvSpPr>
          <p:nvPr/>
        </p:nvSpPr>
        <p:spPr bwMode="auto">
          <a:xfrm>
            <a:off x="550863" y="4211638"/>
            <a:ext cx="8247062" cy="1766887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uk-UA" sz="2200" b="1">
                <a:solidFill>
                  <a:srgbClr val="000066"/>
                </a:solidFill>
                <a:latin typeface="Times New Roman" pitchFamily="18" charset="0"/>
              </a:rPr>
              <a:t>Станом на 01.11.2023 одноразову компенсацію отримали: 13 осіб з інвалідністю на загальну суму 100,5 тис. гривень;</a:t>
            </a:r>
          </a:p>
          <a:p>
            <a:pPr algn="ctr" eaLnBrk="1" hangingPunct="1"/>
            <a:r>
              <a:rPr lang="uk-UA" sz="2200" b="1">
                <a:solidFill>
                  <a:srgbClr val="000066"/>
                </a:solidFill>
                <a:latin typeface="Times New Roman" pitchFamily="18" charset="0"/>
              </a:rPr>
              <a:t>13 осіб отримала щорічну допомогу на оздоровлення на загальну суму 10,2 тис. гривень. </a:t>
            </a:r>
          </a:p>
          <a:p>
            <a:pPr algn="ctr" eaLnBrk="1" hangingPunct="1"/>
            <a:r>
              <a:rPr lang="uk-UA" sz="2200" b="1">
                <a:solidFill>
                  <a:srgbClr val="000066"/>
                </a:solidFill>
                <a:latin typeface="Times New Roman" pitchFamily="18" charset="0"/>
              </a:rPr>
              <a:t>Всього сума виплат складає 110,7  тис. гривень.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6025" y="228600"/>
            <a:ext cx="7058025" cy="1538288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2400" b="1" i="0">
                <a:latin typeface="Times New Roman" pitchFamily="18" charset="0"/>
              </a:rPr>
              <a:t>Санаторно-курортне лікування осіб з інвалідністю у 2023 році </a:t>
            </a:r>
            <a:br>
              <a:rPr lang="uk-UA" sz="2400" b="1" i="0">
                <a:latin typeface="Times New Roman" pitchFamily="18" charset="0"/>
              </a:rPr>
            </a:br>
            <a:r>
              <a:rPr lang="uk-UA" sz="2400" b="1" i="0">
                <a:latin typeface="Times New Roman" pitchFamily="18" charset="0"/>
              </a:rPr>
              <a:t>(на обліку в Запорізькому районі перебуває понад 3 тисячі осіб з інвалідністю)</a:t>
            </a:r>
          </a:p>
        </p:txBody>
      </p:sp>
      <p:pic>
        <p:nvPicPr>
          <p:cNvPr id="99334" name="Picture 6" descr="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6863" y="2019300"/>
            <a:ext cx="2847975" cy="1600200"/>
          </a:xfrm>
          <a:prstGeom prst="rect">
            <a:avLst/>
          </a:prstGeom>
          <a:noFill/>
        </p:spPr>
      </p:pic>
      <p:pic>
        <p:nvPicPr>
          <p:cNvPr id="99335" name="Picture 7" descr="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0575" y="2149475"/>
            <a:ext cx="2638425" cy="1809750"/>
          </a:xfrm>
          <a:prstGeom prst="rect">
            <a:avLst/>
          </a:prstGeom>
          <a:noFill/>
        </p:spPr>
      </p:pic>
      <p:pic>
        <p:nvPicPr>
          <p:cNvPr id="99336" name="Picture 8" descr="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0300" y="2035175"/>
            <a:ext cx="2720975" cy="1708150"/>
          </a:xfrm>
          <a:prstGeom prst="rect">
            <a:avLst/>
          </a:prstGeom>
          <a:noFill/>
        </p:spPr>
      </p:pic>
      <p:sp>
        <p:nvSpPr>
          <p:cNvPr id="99337" name="Text Box 9"/>
          <p:cNvSpPr txBox="1">
            <a:spLocks noChangeArrowheads="1"/>
          </p:cNvSpPr>
          <p:nvPr/>
        </p:nvSpPr>
        <p:spPr bwMode="auto">
          <a:xfrm>
            <a:off x="379413" y="4989513"/>
            <a:ext cx="8124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endParaRPr lang="uk-UA"/>
          </a:p>
        </p:txBody>
      </p:sp>
      <p:sp>
        <p:nvSpPr>
          <p:cNvPr id="99338" name="Text Box 10"/>
          <p:cNvSpPr txBox="1">
            <a:spLocks noChangeArrowheads="1"/>
          </p:cNvSpPr>
          <p:nvPr/>
        </p:nvSpPr>
        <p:spPr bwMode="auto">
          <a:xfrm>
            <a:off x="3290888" y="48672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uk-UA"/>
          </a:p>
        </p:txBody>
      </p:sp>
      <p:sp>
        <p:nvSpPr>
          <p:cNvPr id="99339" name="Text Box 11"/>
          <p:cNvSpPr txBox="1">
            <a:spLocks noChangeArrowheads="1"/>
          </p:cNvSpPr>
          <p:nvPr/>
        </p:nvSpPr>
        <p:spPr bwMode="auto">
          <a:xfrm>
            <a:off x="596900" y="4195763"/>
            <a:ext cx="8120063" cy="22828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eaLnBrk="1" hangingPunct="1">
              <a:buFontTx/>
              <a:buChar char="•"/>
            </a:pPr>
            <a:r>
              <a:rPr lang="uk-UA" sz="2400" b="1">
                <a:solidFill>
                  <a:srgbClr val="000066"/>
                </a:solidFill>
                <a:latin typeface="Times New Roman" pitchFamily="18" charset="0"/>
              </a:rPr>
              <a:t>Оздоровча кампанія осіб з інвалідністю у 2023 році розпочата у листопаді, оскільки кошти розподілено наприкінці жовтня.</a:t>
            </a:r>
          </a:p>
          <a:p>
            <a:pPr marL="342900" indent="-342900" eaLnBrk="1" hangingPunct="1">
              <a:buFontTx/>
              <a:buChar char="•"/>
            </a:pPr>
            <a:endParaRPr lang="uk-UA" sz="2400" b="1">
              <a:solidFill>
                <a:srgbClr val="000066"/>
              </a:solidFill>
              <a:latin typeface="Times New Roman" pitchFamily="18" charset="0"/>
            </a:endParaRPr>
          </a:p>
          <a:p>
            <a:pPr marL="342900" indent="-342900" eaLnBrk="1" hangingPunct="1">
              <a:buFontTx/>
              <a:buChar char="•"/>
            </a:pPr>
            <a:r>
              <a:rPr lang="uk-UA" sz="2400" b="1">
                <a:solidFill>
                  <a:srgbClr val="000066"/>
                </a:solidFill>
                <a:latin typeface="Times New Roman" pitchFamily="18" charset="0"/>
              </a:rPr>
              <a:t>Запорізькому регіону виділено 1,5 млн гривень для санаторно-курортного лікування 134 осіб.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3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203200" y="1476375"/>
            <a:ext cx="8940800" cy="5381625"/>
          </a:xfrm>
          <a:solidFill>
            <a:schemeClr val="bg1"/>
          </a:solidFill>
        </p:spPr>
        <p:txBody>
          <a:bodyPr/>
          <a:lstStyle/>
          <a:p>
            <a:pPr marL="0" indent="0">
              <a:lnSpc>
                <a:spcPct val="80000"/>
              </a:lnSpc>
              <a:buFont typeface="Wingdings" pitchFamily="2" charset="2"/>
              <a:buChar char="Ø"/>
            </a:pPr>
            <a:r>
              <a:rPr lang="uk-UA" sz="2000"/>
              <a:t> </a:t>
            </a:r>
            <a:r>
              <a:rPr lang="uk-UA" sz="2400" b="1">
                <a:solidFill>
                  <a:srgbClr val="000066"/>
                </a:solidFill>
              </a:rPr>
              <a:t>Санаторно-курортне лікування 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uk-UA" sz="2400" b="1">
                <a:solidFill>
                  <a:srgbClr val="000066"/>
                </a:solidFill>
              </a:rPr>
              <a:t>здійснюється за тристоронніми договорами 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uk-UA" sz="2400" b="1">
                <a:solidFill>
                  <a:srgbClr val="000066"/>
                </a:solidFill>
              </a:rPr>
              <a:t>(орган соціального захисту населення + 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uk-UA" sz="2400" b="1">
                <a:solidFill>
                  <a:srgbClr val="000066"/>
                </a:solidFill>
              </a:rPr>
              <a:t>особа з інвалідністю + суб’єкт надання 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uk-UA" sz="2400" b="1">
                <a:solidFill>
                  <a:srgbClr val="000066"/>
                </a:solidFill>
              </a:rPr>
              <a:t>послуг)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uk-UA" sz="2400" b="1">
              <a:solidFill>
                <a:srgbClr val="000066"/>
              </a:solidFill>
            </a:endParaRPr>
          </a:p>
          <a:p>
            <a:pPr marL="0" indent="0">
              <a:lnSpc>
                <a:spcPct val="80000"/>
              </a:lnSpc>
              <a:buFont typeface="Wingdings" pitchFamily="2" charset="2"/>
              <a:buChar char="Ø"/>
            </a:pPr>
            <a:r>
              <a:rPr lang="uk-UA" sz="2400" b="1">
                <a:solidFill>
                  <a:srgbClr val="000066"/>
                </a:solidFill>
              </a:rPr>
              <a:t> Особа з інвалідністю самостійно обирає санаторно-курортний заклад України, в якому бажає пройти лікування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uk-UA" sz="2400" b="1">
              <a:solidFill>
                <a:srgbClr val="000066"/>
              </a:solidFill>
            </a:endParaRPr>
          </a:p>
          <a:p>
            <a:pPr marL="0" indent="0">
              <a:lnSpc>
                <a:spcPct val="80000"/>
              </a:lnSpc>
              <a:buFont typeface="Wingdings" pitchFamily="2" charset="2"/>
              <a:buChar char="Ø"/>
            </a:pPr>
            <a:r>
              <a:rPr lang="uk-UA" sz="2400" b="1">
                <a:solidFill>
                  <a:srgbClr val="000066"/>
                </a:solidFill>
              </a:rPr>
              <a:t> Особа з інвалідністю має право отримати компенсацію замість санаторно-курортної путівки 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Char char="Ø"/>
            </a:pPr>
            <a:endParaRPr lang="uk-UA" sz="2400" b="1">
              <a:solidFill>
                <a:srgbClr val="000066"/>
              </a:solidFill>
            </a:endParaRPr>
          </a:p>
          <a:p>
            <a:pPr marL="0" indent="0">
              <a:lnSpc>
                <a:spcPct val="80000"/>
              </a:lnSpc>
              <a:buFont typeface="Wingdings" pitchFamily="2" charset="2"/>
              <a:buChar char="Ø"/>
            </a:pPr>
            <a:r>
              <a:rPr lang="uk-UA" sz="2400" b="1">
                <a:solidFill>
                  <a:srgbClr val="000066"/>
                </a:solidFill>
              </a:rPr>
              <a:t> На сьогодні компенсацію отримали 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uk-UA" sz="2400" b="1">
                <a:solidFill>
                  <a:srgbClr val="000066"/>
                </a:solidFill>
              </a:rPr>
              <a:t>7 осіб з інвалідністю на загальну 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uk-UA" sz="2400" b="1">
                <a:solidFill>
                  <a:srgbClr val="000066"/>
                </a:solidFill>
              </a:rPr>
              <a:t>суму 3,7 тис. гривень.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uk-UA" sz="2400" b="1">
              <a:solidFill>
                <a:srgbClr val="000066"/>
              </a:solidFill>
            </a:endParaRPr>
          </a:p>
        </p:txBody>
      </p:sp>
      <p:sp>
        <p:nvSpPr>
          <p:cNvPr id="135177" name="Rectangle 9"/>
          <p:cNvSpPr>
            <a:spLocks noChangeArrowheads="1"/>
          </p:cNvSpPr>
          <p:nvPr/>
        </p:nvSpPr>
        <p:spPr bwMode="auto">
          <a:xfrm>
            <a:off x="1200150" y="274638"/>
            <a:ext cx="7058025" cy="8556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uk-UA" sz="2800" b="1">
                <a:solidFill>
                  <a:srgbClr val="000066"/>
                </a:solidFill>
                <a:latin typeface="Times New Roman" pitchFamily="18" charset="0"/>
              </a:rPr>
              <a:t>Санаторно-курортне лікування </a:t>
            </a:r>
            <a:br>
              <a:rPr lang="uk-UA" sz="2800" b="1">
                <a:solidFill>
                  <a:srgbClr val="000066"/>
                </a:solidFill>
                <a:latin typeface="Times New Roman" pitchFamily="18" charset="0"/>
              </a:rPr>
            </a:br>
            <a:r>
              <a:rPr lang="uk-UA" sz="2800" b="1">
                <a:solidFill>
                  <a:srgbClr val="000066"/>
                </a:solidFill>
                <a:latin typeface="Times New Roman" pitchFamily="18" charset="0"/>
              </a:rPr>
              <a:t>осіб з інвалідністю</a:t>
            </a:r>
          </a:p>
        </p:txBody>
      </p:sp>
      <p:pic>
        <p:nvPicPr>
          <p:cNvPr id="135181" name="Picture 13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73750" y="5106988"/>
            <a:ext cx="2936875" cy="1751012"/>
          </a:xfrm>
          <a:prstGeom prst="rect">
            <a:avLst/>
          </a:prstGeom>
          <a:noFill/>
        </p:spPr>
      </p:pic>
      <p:pic>
        <p:nvPicPr>
          <p:cNvPr id="135182" name="Picture 14" descr="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43675" y="1530350"/>
            <a:ext cx="2600325" cy="155257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457700" y="1162050"/>
            <a:ext cx="4359275" cy="2225675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 algn="just">
              <a:lnSpc>
                <a:spcPct val="90000"/>
              </a:lnSpc>
              <a:buFontTx/>
              <a:buNone/>
            </a:pPr>
            <a:r>
              <a:rPr lang="uk-UA" sz="2200" b="1">
                <a:solidFill>
                  <a:srgbClr val="000066"/>
                </a:solidFill>
              </a:rPr>
              <a:t>На обліку в Департаменті соціального захисту населення для забезпечення автомобілями станом на 01.01.2023 згідно з медичними показаннями перебували 1169 осіб з інвалідністю.</a:t>
            </a:r>
          </a:p>
          <a:p>
            <a:pPr marL="0" indent="0" algn="just">
              <a:lnSpc>
                <a:spcPct val="90000"/>
              </a:lnSpc>
              <a:buFontTx/>
              <a:buNone/>
            </a:pPr>
            <a:endParaRPr lang="uk-UA" sz="2200" b="1">
              <a:solidFill>
                <a:srgbClr val="000066"/>
              </a:solidFill>
            </a:endParaRPr>
          </a:p>
        </p:txBody>
      </p:sp>
      <p:pic>
        <p:nvPicPr>
          <p:cNvPr id="38917" name="Picture 5" descr="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5425" y="1254125"/>
            <a:ext cx="3884613" cy="2159000"/>
          </a:xfrm>
          <a:prstGeom prst="rect">
            <a:avLst/>
          </a:prstGeom>
          <a:noFill/>
        </p:spPr>
      </p:pic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4429125" y="3767138"/>
            <a:ext cx="4454525" cy="26543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uk-UA" sz="2000" b="1">
                <a:solidFill>
                  <a:srgbClr val="000066"/>
                </a:solidFill>
                <a:latin typeface="Times New Roman" pitchFamily="18" charset="0"/>
              </a:rPr>
              <a:t>У 2023 році 470 осіб з інвалідністю </a:t>
            </a:r>
          </a:p>
          <a:p>
            <a:pPr algn="ctr" eaLnBrk="1" hangingPunct="1"/>
            <a:r>
              <a:rPr lang="uk-UA" sz="2000" b="1">
                <a:solidFill>
                  <a:srgbClr val="000066"/>
                </a:solidFill>
                <a:latin typeface="Times New Roman" pitchFamily="18" charset="0"/>
              </a:rPr>
              <a:t>отримали виплати грошових </a:t>
            </a:r>
          </a:p>
          <a:p>
            <a:pPr algn="ctr" eaLnBrk="1" hangingPunct="1"/>
            <a:r>
              <a:rPr lang="uk-UA" sz="2000" b="1">
                <a:solidFill>
                  <a:srgbClr val="000066"/>
                </a:solidFill>
                <a:latin typeface="Times New Roman" pitchFamily="18" charset="0"/>
              </a:rPr>
              <a:t>компенсацій на бензин, ремонт і </a:t>
            </a:r>
          </a:p>
          <a:p>
            <a:pPr algn="ctr" eaLnBrk="1" hangingPunct="1"/>
            <a:r>
              <a:rPr lang="uk-UA" sz="2000" b="1">
                <a:solidFill>
                  <a:srgbClr val="000066"/>
                </a:solidFill>
                <a:latin typeface="Times New Roman" pitchFamily="18" charset="0"/>
              </a:rPr>
              <a:t>технічне </a:t>
            </a:r>
          </a:p>
          <a:p>
            <a:pPr algn="ctr" eaLnBrk="1" hangingPunct="1"/>
            <a:r>
              <a:rPr lang="uk-UA" sz="2000" b="1">
                <a:solidFill>
                  <a:srgbClr val="000066"/>
                </a:solidFill>
                <a:latin typeface="Times New Roman" pitchFamily="18" charset="0"/>
              </a:rPr>
              <a:t>обслуговування автомобілів та на </a:t>
            </a:r>
          </a:p>
          <a:p>
            <a:pPr algn="ctr" eaLnBrk="1" hangingPunct="1"/>
            <a:r>
              <a:rPr lang="uk-UA" sz="2000" b="1">
                <a:solidFill>
                  <a:srgbClr val="000066"/>
                </a:solidFill>
                <a:latin typeface="Times New Roman" pitchFamily="18" charset="0"/>
              </a:rPr>
              <a:t>транспортне обслуговування </a:t>
            </a:r>
          </a:p>
          <a:p>
            <a:pPr algn="ctr" eaLnBrk="1" hangingPunct="1"/>
            <a:r>
              <a:rPr lang="uk-UA" sz="2000" b="1">
                <a:solidFill>
                  <a:srgbClr val="000066"/>
                </a:solidFill>
                <a:latin typeface="Times New Roman" pitchFamily="18" charset="0"/>
              </a:rPr>
              <a:t>на загальну суму 267 тис. гривень.</a:t>
            </a:r>
          </a:p>
          <a:p>
            <a:pPr algn="ctr" eaLnBrk="1" hangingPunct="1"/>
            <a:endParaRPr lang="uk-UA" sz="2000">
              <a:latin typeface="Times New Roman" pitchFamily="18" charset="0"/>
            </a:endParaRPr>
          </a:p>
        </p:txBody>
      </p:sp>
      <p:pic>
        <p:nvPicPr>
          <p:cNvPr id="38921" name="Picture 9" descr="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450" y="3976688"/>
            <a:ext cx="3810000" cy="2395537"/>
          </a:xfrm>
          <a:prstGeom prst="rect">
            <a:avLst/>
          </a:prstGeom>
          <a:noFill/>
        </p:spPr>
      </p:pic>
      <p:sp>
        <p:nvSpPr>
          <p:cNvPr id="38922" name="Text Box 10"/>
          <p:cNvSpPr txBox="1">
            <a:spLocks noChangeArrowheads="1"/>
          </p:cNvSpPr>
          <p:nvPr/>
        </p:nvSpPr>
        <p:spPr bwMode="auto">
          <a:xfrm>
            <a:off x="1676400" y="314325"/>
            <a:ext cx="56276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endParaRPr lang="uk-UA">
              <a:latin typeface="Times New Roman" pitchFamily="18" charset="0"/>
            </a:endParaRPr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1243013" y="239713"/>
            <a:ext cx="70405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uk-UA" sz="2000" b="1">
                <a:solidFill>
                  <a:srgbClr val="003399"/>
                </a:solidFill>
                <a:latin typeface="Times New Roman" pitchFamily="18" charset="0"/>
              </a:rPr>
              <a:t>Облік осіб з інвалідністю для забезпечення автомобілями та виплати компенсацій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244475"/>
            <a:ext cx="6889750" cy="1143000"/>
          </a:xfrm>
          <a:solidFill>
            <a:srgbClr val="FFFFCC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2800" b="1" i="0">
                <a:latin typeface="Times New Roman" pitchFamily="18" charset="0"/>
              </a:rPr>
              <a:t>Цільова програма </a:t>
            </a:r>
            <a:br>
              <a:rPr lang="uk-UA" sz="2800" b="1" i="0">
                <a:latin typeface="Times New Roman" pitchFamily="18" charset="0"/>
              </a:rPr>
            </a:br>
            <a:r>
              <a:rPr lang="uk-UA" sz="2800" b="1" i="0">
                <a:latin typeface="Times New Roman" pitchFamily="18" charset="0"/>
              </a:rPr>
              <a:t>“Назустріч людям” на 2020-2024 роки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03588" y="1844675"/>
            <a:ext cx="5438775" cy="4221163"/>
          </a:xfrm>
          <a:solidFill>
            <a:srgbClr val="FFFFCC"/>
          </a:solidFill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uk-UA" sz="1200" b="1">
                <a:solidFill>
                  <a:srgbClr val="000066"/>
                </a:solidFill>
              </a:rPr>
              <a:t>   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uk-UA" sz="2000" b="1">
                <a:solidFill>
                  <a:srgbClr val="000066"/>
                </a:solidFill>
              </a:rPr>
              <a:t>     </a:t>
            </a:r>
            <a:r>
              <a:rPr lang="uk-UA" sz="2400" b="1">
                <a:solidFill>
                  <a:srgbClr val="000066"/>
                </a:solidFill>
              </a:rPr>
              <a:t>З метою встановлення додаткових соціальних гарантій пільговим категоріям населення, в Запорізькій області з 2020 року реалізується Цільова програма соціальної підтримки населення Запорізької області «Назустріч людям» на 2020-2024 роки, затверджена рішенням Запорізької обласної ради від 12.12.2019 № 135</a:t>
            </a:r>
            <a:r>
              <a:rPr lang="uk-UA" sz="2000" b="1">
                <a:solidFill>
                  <a:srgbClr val="000066"/>
                </a:solidFill>
              </a:rPr>
              <a:t>.</a:t>
            </a:r>
          </a:p>
        </p:txBody>
      </p:sp>
      <p:pic>
        <p:nvPicPr>
          <p:cNvPr id="100356" name="Picture 4" descr="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138" y="2149475"/>
            <a:ext cx="2686050" cy="1704975"/>
          </a:xfrm>
          <a:prstGeom prst="rect">
            <a:avLst/>
          </a:prstGeom>
          <a:noFill/>
        </p:spPr>
      </p:pic>
      <p:pic>
        <p:nvPicPr>
          <p:cNvPr id="100357" name="Picture 5" descr="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9088" y="4386263"/>
            <a:ext cx="2619375" cy="174307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1413" y="0"/>
            <a:ext cx="6978650" cy="5778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uk-UA" sz="2600" b="1" i="0">
                <a:solidFill>
                  <a:srgbClr val="002060"/>
                </a:solidFill>
                <a:latin typeface="Times New Roman" pitchFamily="18" charset="0"/>
              </a:rPr>
              <a:t>Цільовою Програмою “Назустріч людям” передбачено: </a:t>
            </a:r>
            <a:br>
              <a:rPr lang="uk-UA" sz="2600" b="1" i="0">
                <a:solidFill>
                  <a:srgbClr val="002060"/>
                </a:solidFill>
                <a:latin typeface="Times New Roman" pitchFamily="18" charset="0"/>
              </a:rPr>
            </a:br>
            <a:endParaRPr lang="uk-UA" sz="2600" b="1" i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3200" y="1114425"/>
            <a:ext cx="8621713" cy="4316413"/>
          </a:xfrm>
          <a:noFill/>
        </p:spPr>
        <p:txBody>
          <a:bodyPr/>
          <a:lstStyle/>
          <a:p>
            <a:pPr marL="457200" indent="-457200">
              <a:lnSpc>
                <a:spcPct val="80000"/>
              </a:lnSpc>
              <a:buClr>
                <a:srgbClr val="002060"/>
              </a:buClr>
              <a:buFont typeface="Wingdings" pitchFamily="2" charset="2"/>
              <a:buChar char="ü"/>
            </a:pPr>
            <a:r>
              <a:rPr lang="uk-UA" sz="2200" b="1">
                <a:solidFill>
                  <a:srgbClr val="002060"/>
                </a:solidFill>
              </a:rPr>
              <a:t>надання адресної грошової допомоги</a:t>
            </a:r>
            <a:r>
              <a:rPr lang="ru-RU" sz="2200" b="1">
                <a:solidFill>
                  <a:srgbClr val="002060"/>
                </a:solidFill>
              </a:rPr>
              <a:t> </a:t>
            </a:r>
            <a:r>
              <a:rPr lang="uk-UA" sz="2200" b="1">
                <a:solidFill>
                  <a:srgbClr val="002060"/>
                </a:solidFill>
              </a:rPr>
              <a:t>особам з інвалідністю та дітям з інвалідністю, які знаходяться на програмному гемодіалізі (отримали 192 особи на загальну суму 198 тис. грн);</a:t>
            </a:r>
          </a:p>
          <a:p>
            <a:pPr marL="457200" indent="-457200">
              <a:lnSpc>
                <a:spcPct val="80000"/>
              </a:lnSpc>
              <a:buClr>
                <a:srgbClr val="002060"/>
              </a:buClr>
              <a:buFont typeface="Wingdings" pitchFamily="2" charset="2"/>
              <a:buNone/>
            </a:pPr>
            <a:endParaRPr lang="uk-UA" sz="2200" b="1">
              <a:solidFill>
                <a:srgbClr val="002060"/>
              </a:solidFill>
            </a:endParaRPr>
          </a:p>
          <a:p>
            <a:pPr marL="457200" indent="-457200">
              <a:lnSpc>
                <a:spcPct val="80000"/>
              </a:lnSpc>
              <a:buClr>
                <a:srgbClr val="002060"/>
              </a:buClr>
              <a:buFont typeface="Wingdings" pitchFamily="2" charset="2"/>
              <a:buChar char="ü"/>
            </a:pPr>
            <a:r>
              <a:rPr lang="uk-UA" sz="2200" b="1">
                <a:solidFill>
                  <a:srgbClr val="002060"/>
                </a:solidFill>
              </a:rPr>
              <a:t>надання щомісячної грошової допомоги особам з інвалідністю внаслідок війни, статус яким встановлено за безпосередню участь в зоні проведення АТО/ООС, захисту безпеки населення та інтересів держави у зв’язку з військовою агресією російської федерації проти України (отримали 422 особа на загальну суму 2,5 млн грн);</a:t>
            </a:r>
          </a:p>
          <a:p>
            <a:pPr marL="457200" indent="-457200">
              <a:lnSpc>
                <a:spcPct val="80000"/>
              </a:lnSpc>
              <a:buClr>
                <a:srgbClr val="002060"/>
              </a:buClr>
              <a:buFont typeface="Wingdings" pitchFamily="2" charset="2"/>
              <a:buNone/>
            </a:pPr>
            <a:endParaRPr lang="uk-UA" sz="2200" b="1">
              <a:solidFill>
                <a:srgbClr val="002060"/>
              </a:solidFill>
            </a:endParaRPr>
          </a:p>
          <a:p>
            <a:pPr marL="457200" indent="-457200">
              <a:lnSpc>
                <a:spcPct val="80000"/>
              </a:lnSpc>
              <a:buClr>
                <a:srgbClr val="002060"/>
              </a:buClr>
              <a:buFont typeface="Wingdings" pitchFamily="2" charset="2"/>
              <a:buChar char="ü"/>
            </a:pPr>
            <a:r>
              <a:rPr lang="uk-UA" sz="2200" b="1">
                <a:solidFill>
                  <a:srgbClr val="002060"/>
                </a:solidFill>
              </a:rPr>
              <a:t>надання фінансової підтримки громадським об’єднанням ветеранів і осіб з інвалідністю за користування комунальними послугами та оренду приміщень (отримали 2 організації на загальну суму 67,1 тис. грн).</a:t>
            </a:r>
          </a:p>
          <a:p>
            <a:pPr marL="457200" indent="-457200">
              <a:lnSpc>
                <a:spcPct val="80000"/>
              </a:lnSpc>
            </a:pPr>
            <a:endParaRPr lang="uk-UA" sz="2200" b="1">
              <a:solidFill>
                <a:srgbClr val="002060"/>
              </a:solidFill>
            </a:endParaRPr>
          </a:p>
          <a:p>
            <a:pPr marL="457200" indent="-457200">
              <a:lnSpc>
                <a:spcPct val="80000"/>
              </a:lnSpc>
            </a:pPr>
            <a:endParaRPr lang="uk-UA" sz="2200"/>
          </a:p>
        </p:txBody>
      </p:sp>
      <p:pic>
        <p:nvPicPr>
          <p:cNvPr id="101380" name="Picture 4" descr="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9400" y="5603875"/>
            <a:ext cx="3003550" cy="125412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44513" y="4351338"/>
            <a:ext cx="8069262" cy="2041525"/>
          </a:xfrm>
          <a:solidFill>
            <a:schemeClr val="bg1"/>
          </a:solidFill>
        </p:spPr>
        <p:txBody>
          <a:bodyPr/>
          <a:lstStyle/>
          <a:p>
            <a:r>
              <a:rPr lang="uk-UA" b="1">
                <a:solidFill>
                  <a:srgbClr val="003399"/>
                </a:solidFill>
              </a:rPr>
              <a:t>Організація надання соціальних послуг для осіб з інвалідністю у рамках фінансової підтримки громадських об’єднань осіб з інвалідністю </a:t>
            </a:r>
          </a:p>
        </p:txBody>
      </p:sp>
      <p:pic>
        <p:nvPicPr>
          <p:cNvPr id="110600" name="Picture 8" descr="3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7288" y="477838"/>
            <a:ext cx="4597400" cy="3201987"/>
          </a:xfrm>
          <a:prstGeom prst="rect">
            <a:avLst/>
          </a:prstGeom>
          <a:noFill/>
        </p:spPr>
      </p:pic>
      <p:sp>
        <p:nvSpPr>
          <p:cNvPr id="110601" name="AutoShape 9"/>
          <p:cNvSpPr>
            <a:spLocks noChangeArrowheads="1"/>
          </p:cNvSpPr>
          <p:nvPr/>
        </p:nvSpPr>
        <p:spPr bwMode="auto">
          <a:xfrm>
            <a:off x="5878513" y="1176338"/>
            <a:ext cx="3265487" cy="2481262"/>
          </a:xfrm>
          <a:prstGeom prst="wedgeRectCallout">
            <a:avLst>
              <a:gd name="adj1" fmla="val 40227"/>
              <a:gd name="adj2" fmla="val 7309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 eaLnBrk="1" hangingPunct="1"/>
            <a:r>
              <a:rPr lang="uk-UA" sz="2000" b="1">
                <a:solidFill>
                  <a:srgbClr val="000066"/>
                </a:solidFill>
                <a:latin typeface="Times New Roman" pitchFamily="18" charset="0"/>
              </a:rPr>
              <a:t>Люди з інвалідністю, які проживають на підконтрольній території Запорізької області, мають право на отримання соціальних послуг 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74625" y="1330325"/>
            <a:ext cx="4387850" cy="5224463"/>
          </a:xfrm>
          <a:noFill/>
          <a:ln/>
        </p:spPr>
        <p:txBody>
          <a:bodyPr/>
          <a:lstStyle/>
          <a:p>
            <a:pPr marL="0" indent="0">
              <a:buFontTx/>
              <a:buNone/>
            </a:pPr>
            <a:r>
              <a:rPr lang="uk-UA" sz="2800" b="1">
                <a:solidFill>
                  <a:srgbClr val="003399"/>
                </a:solidFill>
              </a:rPr>
              <a:t>У жовтні 2023 року Фонд соціального захисту осіб з інвалідністю провів конкурс з визначення проєктів, розроблених громадськими об’єднаннями осіб з інвалідністю, для виконання (реалізації) яких надається фінансова підтримка у 2023 році.</a:t>
            </a:r>
          </a:p>
        </p:txBody>
      </p:sp>
      <p:sp>
        <p:nvSpPr>
          <p:cNvPr id="116743" name="Rectangle 7"/>
          <p:cNvSpPr>
            <a:spLocks noGrp="1" noChangeArrowheads="1"/>
          </p:cNvSpPr>
          <p:nvPr>
            <p:ph sz="quarter" idx="3"/>
          </p:nvPr>
        </p:nvSpPr>
        <p:spPr>
          <a:xfrm>
            <a:off x="4800600" y="3960813"/>
            <a:ext cx="4038600" cy="2668587"/>
          </a:xfrm>
        </p:spPr>
        <p:txBody>
          <a:bodyPr/>
          <a:lstStyle/>
          <a:p>
            <a:endParaRPr lang="uk-UA" sz="2400"/>
          </a:p>
        </p:txBody>
      </p:sp>
      <p:pic>
        <p:nvPicPr>
          <p:cNvPr id="116744" name="Picture 8" descr="31"/>
          <p:cNvPicPr>
            <a:picLocks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800600" y="1222375"/>
            <a:ext cx="4113213" cy="2362200"/>
          </a:xfrm>
        </p:spPr>
      </p:pic>
      <p:pic>
        <p:nvPicPr>
          <p:cNvPr id="116745" name="Picture 9" descr="3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94250" y="3973513"/>
            <a:ext cx="4070350" cy="259715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66" name="Rectangle 82"/>
          <p:cNvSpPr>
            <a:spLocks noGrp="1" noChangeArrowheads="1"/>
          </p:cNvSpPr>
          <p:nvPr>
            <p:ph type="body" idx="1"/>
          </p:nvPr>
        </p:nvSpPr>
        <p:spPr>
          <a:xfrm>
            <a:off x="1119188" y="0"/>
            <a:ext cx="7240587" cy="1857375"/>
          </a:xfrm>
          <a:solidFill>
            <a:schemeClr val="bg1"/>
          </a:solidFill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uk-UA" sz="2400" b="1">
                <a:solidFill>
                  <a:srgbClr val="003399"/>
                </a:solidFill>
              </a:rPr>
              <a:t>За результатами проведення конкурсу Фондом соціального захисту осіб з інвалідністю визначено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uk-UA" sz="2400" b="1">
                <a:solidFill>
                  <a:srgbClr val="003399"/>
                </a:solidFill>
              </a:rPr>
              <a:t>4 переможці та обрано 8 проєктів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uk-UA" sz="2400" b="1">
                <a:solidFill>
                  <a:srgbClr val="003399"/>
                </a:solidFill>
              </a:rPr>
              <a:t>на суму 2 167,38 тис. грн</a:t>
            </a:r>
          </a:p>
        </p:txBody>
      </p:sp>
      <p:sp>
        <p:nvSpPr>
          <p:cNvPr id="118874" name="AutoShape 90"/>
          <p:cNvSpPr>
            <a:spLocks noChangeArrowheads="1"/>
          </p:cNvSpPr>
          <p:nvPr/>
        </p:nvSpPr>
        <p:spPr bwMode="auto">
          <a:xfrm>
            <a:off x="0" y="3001963"/>
            <a:ext cx="4616450" cy="2281237"/>
          </a:xfrm>
          <a:prstGeom prst="downArrowCallout">
            <a:avLst>
              <a:gd name="adj1" fmla="val 90222"/>
              <a:gd name="adj2" fmla="val 50592"/>
              <a:gd name="adj3" fmla="val 19616"/>
              <a:gd name="adj4" fmla="val 6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uk-UA" sz="2000" b="1">
              <a:solidFill>
                <a:srgbClr val="000066"/>
              </a:solidFill>
              <a:latin typeface="Times New Roman" pitchFamily="18" charset="0"/>
            </a:endParaRPr>
          </a:p>
          <a:p>
            <a:pPr algn="ctr" eaLnBrk="1" hangingPunct="1"/>
            <a:r>
              <a:rPr lang="uk-UA" sz="2000" b="1">
                <a:solidFill>
                  <a:srgbClr val="000066"/>
                </a:solidFill>
                <a:latin typeface="Times New Roman" pitchFamily="18" charset="0"/>
              </a:rPr>
              <a:t>Регіональна організація </a:t>
            </a:r>
          </a:p>
          <a:p>
            <a:pPr algn="ctr" eaLnBrk="1" hangingPunct="1"/>
            <a:r>
              <a:rPr lang="uk-UA" sz="2000" b="1">
                <a:solidFill>
                  <a:srgbClr val="000066"/>
                </a:solidFill>
                <a:latin typeface="Times New Roman" pitchFamily="18" charset="0"/>
              </a:rPr>
              <a:t>Всеукраїнської організації осіб </a:t>
            </a:r>
          </a:p>
          <a:p>
            <a:pPr algn="ctr" eaLnBrk="1" hangingPunct="1"/>
            <a:r>
              <a:rPr lang="uk-UA" sz="2000" b="1">
                <a:solidFill>
                  <a:srgbClr val="000066"/>
                </a:solidFill>
                <a:latin typeface="Times New Roman" pitchFamily="18" charset="0"/>
              </a:rPr>
              <a:t>з інвалідністю зі слуху </a:t>
            </a:r>
          </a:p>
          <a:p>
            <a:pPr algn="ctr" eaLnBrk="1" hangingPunct="1"/>
            <a:r>
              <a:rPr lang="uk-UA" sz="2000" b="1">
                <a:solidFill>
                  <a:srgbClr val="000066"/>
                </a:solidFill>
                <a:latin typeface="Times New Roman" pitchFamily="18" charset="0"/>
              </a:rPr>
              <a:t>“Українського товариства глухих” </a:t>
            </a:r>
          </a:p>
          <a:p>
            <a:pPr algn="ctr" eaLnBrk="1" hangingPunct="1"/>
            <a:endParaRPr lang="uk-UA" sz="2000" b="1">
              <a:solidFill>
                <a:srgbClr val="000066"/>
              </a:solidFill>
              <a:latin typeface="Times New Roman" pitchFamily="18" charset="0"/>
            </a:endParaRPr>
          </a:p>
          <a:p>
            <a:pPr algn="ctr" eaLnBrk="1" hangingPunct="1"/>
            <a:endParaRPr lang="uk-UA" sz="200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18875" name="AutoShape 91"/>
          <p:cNvSpPr>
            <a:spLocks noChangeArrowheads="1"/>
          </p:cNvSpPr>
          <p:nvPr/>
        </p:nvSpPr>
        <p:spPr bwMode="auto">
          <a:xfrm>
            <a:off x="4875213" y="3060700"/>
            <a:ext cx="4268787" cy="2393950"/>
          </a:xfrm>
          <a:prstGeom prst="downArrowCallout">
            <a:avLst>
              <a:gd name="adj1" fmla="val 83907"/>
              <a:gd name="adj2" fmla="val 44579"/>
              <a:gd name="adj3" fmla="val 17838"/>
              <a:gd name="adj4" fmla="val 6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endParaRPr lang="uk-UA" sz="2000" b="1">
              <a:solidFill>
                <a:srgbClr val="000066"/>
              </a:solidFill>
              <a:latin typeface="Times New Roman" pitchFamily="18" charset="0"/>
            </a:endParaRPr>
          </a:p>
          <a:p>
            <a:pPr algn="ctr">
              <a:spcBef>
                <a:spcPct val="20000"/>
              </a:spcBef>
            </a:pPr>
            <a:endParaRPr lang="uk-UA" sz="2000" b="1">
              <a:solidFill>
                <a:srgbClr val="000066"/>
              </a:solidFill>
              <a:latin typeface="Times New Roman" pitchFamily="18" charset="0"/>
            </a:endParaRPr>
          </a:p>
          <a:p>
            <a:pPr algn="ctr">
              <a:spcBef>
                <a:spcPct val="20000"/>
              </a:spcBef>
            </a:pPr>
            <a:r>
              <a:rPr lang="uk-UA" sz="2000" b="1">
                <a:solidFill>
                  <a:srgbClr val="000066"/>
                </a:solidFill>
                <a:latin typeface="Times New Roman" pitchFamily="18" charset="0"/>
              </a:rPr>
              <a:t>Регіональна організація </a:t>
            </a:r>
          </a:p>
          <a:p>
            <a:pPr algn="ctr">
              <a:spcBef>
                <a:spcPct val="20000"/>
              </a:spcBef>
            </a:pPr>
            <a:r>
              <a:rPr lang="uk-UA" sz="2000" b="1">
                <a:solidFill>
                  <a:srgbClr val="000066"/>
                </a:solidFill>
                <a:latin typeface="Times New Roman" pitchFamily="18" charset="0"/>
              </a:rPr>
              <a:t>громадської організації </a:t>
            </a:r>
          </a:p>
          <a:p>
            <a:pPr algn="ctr">
              <a:spcBef>
                <a:spcPct val="20000"/>
              </a:spcBef>
            </a:pPr>
            <a:r>
              <a:rPr lang="uk-UA" sz="2000" b="1">
                <a:solidFill>
                  <a:srgbClr val="000066"/>
                </a:solidFill>
                <a:latin typeface="Times New Roman" pitchFamily="18" charset="0"/>
              </a:rPr>
              <a:t>“Товариство батьків дітей </a:t>
            </a:r>
          </a:p>
          <a:p>
            <a:pPr algn="ctr">
              <a:spcBef>
                <a:spcPct val="20000"/>
              </a:spcBef>
            </a:pPr>
            <a:r>
              <a:rPr lang="uk-UA" sz="2000" b="1">
                <a:solidFill>
                  <a:srgbClr val="000066"/>
                </a:solidFill>
                <a:latin typeface="Times New Roman" pitchFamily="18" charset="0"/>
              </a:rPr>
              <a:t>з інвалідністю та їх друзів </a:t>
            </a:r>
          </a:p>
          <a:p>
            <a:pPr algn="ctr">
              <a:spcBef>
                <a:spcPct val="20000"/>
              </a:spcBef>
            </a:pPr>
            <a:r>
              <a:rPr lang="uk-UA" sz="2000" b="1">
                <a:solidFill>
                  <a:srgbClr val="000066"/>
                </a:solidFill>
                <a:latin typeface="Times New Roman" pitchFamily="18" charset="0"/>
              </a:rPr>
              <a:t>“ЗОРЯ НАДІЇ”</a:t>
            </a:r>
          </a:p>
          <a:p>
            <a:pPr algn="ctr" eaLnBrk="1" hangingPunct="1"/>
            <a:endParaRPr lang="uk-UA" sz="2000" b="1">
              <a:latin typeface="Times New Roman" pitchFamily="18" charset="0"/>
            </a:endParaRPr>
          </a:p>
        </p:txBody>
      </p:sp>
      <p:sp>
        <p:nvSpPr>
          <p:cNvPr id="118881" name="Text Box 97"/>
          <p:cNvSpPr txBox="1">
            <a:spLocks noChangeArrowheads="1"/>
          </p:cNvSpPr>
          <p:nvPr/>
        </p:nvSpPr>
        <p:spPr bwMode="auto">
          <a:xfrm>
            <a:off x="188913" y="5392738"/>
            <a:ext cx="4762500" cy="14652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uk-UA" b="1">
                <a:solidFill>
                  <a:srgbClr val="000066"/>
                </a:solidFill>
                <a:latin typeface="Times New Roman" pitchFamily="18" charset="0"/>
              </a:rPr>
              <a:t>Соціалізація та інтеграція осіб з інвалідністю, які мають порушення слуху та є жестомовними, з соціальною послугою перекладу жестовою мовою</a:t>
            </a:r>
          </a:p>
          <a:p>
            <a:pPr algn="ctr" eaLnBrk="1" hangingPunct="1"/>
            <a:endParaRPr lang="uk-UA">
              <a:latin typeface="Times New Roman" pitchFamily="18" charset="0"/>
            </a:endParaRPr>
          </a:p>
        </p:txBody>
      </p:sp>
      <p:sp>
        <p:nvSpPr>
          <p:cNvPr id="118883" name="Text Box 99"/>
          <p:cNvSpPr txBox="1">
            <a:spLocks noChangeArrowheads="1"/>
          </p:cNvSpPr>
          <p:nvPr/>
        </p:nvSpPr>
        <p:spPr bwMode="auto">
          <a:xfrm>
            <a:off x="5699125" y="5626100"/>
            <a:ext cx="17668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endParaRPr lang="uk-UA">
              <a:latin typeface="Times New Roman" pitchFamily="18" charset="0"/>
            </a:endParaRPr>
          </a:p>
        </p:txBody>
      </p:sp>
      <p:sp>
        <p:nvSpPr>
          <p:cNvPr id="118884" name="Rectangle 100"/>
          <p:cNvSpPr>
            <a:spLocks noChangeArrowheads="1"/>
          </p:cNvSpPr>
          <p:nvPr/>
        </p:nvSpPr>
        <p:spPr bwMode="auto">
          <a:xfrm>
            <a:off x="5354638" y="5634038"/>
            <a:ext cx="3789362" cy="915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 eaLnBrk="1" hangingPunct="1"/>
            <a:r>
              <a:rPr lang="uk-UA" b="1">
                <a:solidFill>
                  <a:srgbClr val="000066"/>
                </a:solidFill>
                <a:latin typeface="Times New Roman" pitchFamily="18" charset="0"/>
              </a:rPr>
              <a:t>1) Кожен українець важливий;</a:t>
            </a:r>
          </a:p>
          <a:p>
            <a:pPr marL="342900" indent="-342900" algn="ctr" eaLnBrk="1" hangingPunct="1"/>
            <a:r>
              <a:rPr lang="uk-UA" b="1">
                <a:solidFill>
                  <a:srgbClr val="000066"/>
                </a:solidFill>
                <a:latin typeface="Times New Roman" pitchFamily="18" charset="0"/>
              </a:rPr>
              <a:t>2) Подай руку допомоги ближньому</a:t>
            </a:r>
          </a:p>
        </p:txBody>
      </p:sp>
      <p:sp>
        <p:nvSpPr>
          <p:cNvPr id="118886" name="Text Box 102"/>
          <p:cNvSpPr txBox="1">
            <a:spLocks noChangeArrowheads="1"/>
          </p:cNvSpPr>
          <p:nvPr/>
        </p:nvSpPr>
        <p:spPr bwMode="auto">
          <a:xfrm>
            <a:off x="1108075" y="2111375"/>
            <a:ext cx="71453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uk-UA" sz="2400" b="1">
                <a:solidFill>
                  <a:srgbClr val="000066"/>
                </a:solidFill>
                <a:latin typeface="Times New Roman" pitchFamily="18" charset="0"/>
              </a:rPr>
              <a:t>В Запорізькій області проєкти будуть реалізовувати: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4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41400" y="0"/>
            <a:ext cx="7200900" cy="1676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uk-UA" sz="2600" b="1" i="0">
                <a:latin typeface="Times New Roman" pitchFamily="18" charset="0"/>
              </a:rPr>
              <a:t>Департамент продовжує співпрацю з соціальними партнерами, які надають соціальну допомогу вразливим верствам населення </a:t>
            </a:r>
            <a:r>
              <a:rPr lang="uk-UA" sz="2400" b="1" i="0">
                <a:latin typeface="Times New Roman" pitchFamily="18" charset="0"/>
              </a:rPr>
              <a:t> </a:t>
            </a:r>
          </a:p>
        </p:txBody>
      </p:sp>
      <p:sp>
        <p:nvSpPr>
          <p:cNvPr id="123907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87375" y="1938338"/>
            <a:ext cx="7816850" cy="4606925"/>
          </a:xfrm>
          <a:solidFill>
            <a:srgbClr val="99CCFF"/>
          </a:solidFill>
          <a:ln>
            <a:solidFill>
              <a:srgbClr val="00B0F0"/>
            </a:solidFill>
          </a:ln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sz="2900" b="1">
                <a:solidFill>
                  <a:srgbClr val="000099"/>
                </a:solidFill>
              </a:rPr>
              <a:t>Запорізька обласна організація Червоного Хреста України</a:t>
            </a:r>
            <a:r>
              <a:rPr lang="uk-UA" sz="2900" b="1">
                <a:solidFill>
                  <a:srgbClr val="000099"/>
                </a:solidFill>
              </a:rPr>
              <a:t> </a:t>
            </a:r>
          </a:p>
          <a:p>
            <a:pPr>
              <a:buFont typeface="Wingdings" pitchFamily="2" charset="2"/>
              <a:buChar char="q"/>
            </a:pPr>
            <a:r>
              <a:rPr lang="ru-RU" sz="2900" b="1">
                <a:solidFill>
                  <a:srgbClr val="000099"/>
                </a:solidFill>
              </a:rPr>
              <a:t>БО</a:t>
            </a:r>
            <a:r>
              <a:rPr lang="uk-UA" sz="2900" b="1">
                <a:solidFill>
                  <a:srgbClr val="000099"/>
                </a:solidFill>
              </a:rPr>
              <a:t> </a:t>
            </a:r>
            <a:r>
              <a:rPr lang="ru-RU" sz="2900" b="1">
                <a:solidFill>
                  <a:srgbClr val="000099"/>
                </a:solidFill>
              </a:rPr>
              <a:t>«</a:t>
            </a:r>
            <a:r>
              <a:rPr lang="uk-UA" sz="2900" b="1">
                <a:solidFill>
                  <a:srgbClr val="000099"/>
                </a:solidFill>
              </a:rPr>
              <a:t>Мережа </a:t>
            </a:r>
            <a:r>
              <a:rPr lang="ru-RU" sz="2900" b="1">
                <a:solidFill>
                  <a:srgbClr val="000099"/>
                </a:solidFill>
              </a:rPr>
              <a:t>100 відсотків  життя</a:t>
            </a:r>
            <a:r>
              <a:rPr lang="uk-UA" sz="2900" b="1">
                <a:solidFill>
                  <a:srgbClr val="000099"/>
                </a:solidFill>
              </a:rPr>
              <a:t>. Запоріжжя</a:t>
            </a:r>
            <a:r>
              <a:rPr lang="ru-RU" sz="2900" b="1">
                <a:solidFill>
                  <a:srgbClr val="000099"/>
                </a:solidFill>
              </a:rPr>
              <a:t>«</a:t>
            </a:r>
            <a:endParaRPr lang="uk-UA" sz="2900" b="1">
              <a:solidFill>
                <a:srgbClr val="000099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uk-UA" sz="2900" b="1">
                <a:solidFill>
                  <a:srgbClr val="000099"/>
                </a:solidFill>
              </a:rPr>
              <a:t>БО «БФ «Посмішка ЮА» </a:t>
            </a:r>
          </a:p>
          <a:p>
            <a:pPr>
              <a:buFont typeface="Wingdings" pitchFamily="2" charset="2"/>
              <a:buChar char="q"/>
            </a:pPr>
            <a:r>
              <a:rPr lang="uk-UA" sz="2900" b="1">
                <a:solidFill>
                  <a:srgbClr val="000099"/>
                </a:solidFill>
              </a:rPr>
              <a:t>БО «БФ «Карітас Запоріжжя»</a:t>
            </a:r>
          </a:p>
          <a:p>
            <a:pPr>
              <a:buFont typeface="Wingdings" pitchFamily="2" charset="2"/>
              <a:buChar char="q"/>
            </a:pPr>
            <a:r>
              <a:rPr lang="en-US" sz="2900" b="1">
                <a:solidFill>
                  <a:srgbClr val="000099"/>
                </a:solidFill>
              </a:rPr>
              <a:t>«</a:t>
            </a:r>
            <a:r>
              <a:rPr lang="uk-UA" sz="2900" b="1">
                <a:solidFill>
                  <a:srgbClr val="000099"/>
                </a:solidFill>
              </a:rPr>
              <a:t>Запорізький міський центр допомоги</a:t>
            </a:r>
            <a:r>
              <a:rPr lang="en-US" sz="2900" b="1">
                <a:solidFill>
                  <a:srgbClr val="000099"/>
                </a:solidFill>
              </a:rPr>
              <a:t>»</a:t>
            </a:r>
            <a:endParaRPr lang="uk-UA" sz="2900" b="1">
              <a:solidFill>
                <a:srgbClr val="000099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uk-UA" sz="2900" b="1">
                <a:solidFill>
                  <a:srgbClr val="000099"/>
                </a:solidFill>
              </a:rPr>
              <a:t>БФ «Благодійний фонд «Об’єднання волонтерів Запоріжжя» </a:t>
            </a:r>
          </a:p>
          <a:p>
            <a:pPr>
              <a:buFont typeface="Wingdings" pitchFamily="2" charset="2"/>
              <a:buChar char="q"/>
            </a:pPr>
            <a:endParaRPr lang="uk-UA" sz="2900" b="1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ext Box 2"/>
          <p:cNvSpPr txBox="1">
            <a:spLocks noChangeArrowheads="1"/>
          </p:cNvSpPr>
          <p:nvPr/>
        </p:nvSpPr>
        <p:spPr bwMode="auto">
          <a:xfrm>
            <a:off x="1971675" y="2878138"/>
            <a:ext cx="5808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 altLang="en-US" sz="44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ДЯКУЮ</a:t>
            </a:r>
            <a:r>
              <a:rPr lang="en-US" altLang="en-US" sz="44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en-US" sz="44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ЗА</a:t>
            </a:r>
            <a:r>
              <a:rPr lang="en-US" altLang="en-US" sz="44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en-US" sz="44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УВАГУ!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">
  <a:themeElements>
    <a:clrScheme name="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Proposal</Template>
  <TotalTime>5702</TotalTime>
  <Words>1654</Words>
  <Application>Microsoft Office PowerPoint</Application>
  <PresentationFormat>Экран (4:3)</PresentationFormat>
  <Paragraphs>147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Arial</vt:lpstr>
      <vt:lpstr>Times New Roman</vt:lpstr>
      <vt:lpstr>Wingdings</vt:lpstr>
      <vt:lpstr>Bookman Old Style</vt:lpstr>
      <vt:lpstr>2</vt:lpstr>
      <vt:lpstr>Слайд 1</vt:lpstr>
      <vt:lpstr>Слайд 2</vt:lpstr>
      <vt:lpstr>У Запорізькій області обліковуються                 124,3 тис. осіб з інвалідністю.</vt:lpstr>
      <vt:lpstr>Слайд 4</vt:lpstr>
      <vt:lpstr>Актуальним питанням для обласної і місцевої влади  постало питання організації евакуації маломобільних груп населення, осіб з інвалідністю.  Першочергово це - підопічні та діти-вихованці, що проживають в комунальних установах системи соціального захисту населення.</vt:lpstr>
      <vt:lpstr>Евакуація підопічних будинків-інтернатів</vt:lpstr>
      <vt:lpstr>Евакуація малобільних людей з зон активних бойових дій </vt:lpstr>
      <vt:lpstr>Надання соціальних послуг екстрено (кризово)</vt:lpstr>
      <vt:lpstr>Слайд 9</vt:lpstr>
      <vt:lpstr>Слайд 10</vt:lpstr>
      <vt:lpstr>Слайд 11</vt:lpstr>
      <vt:lpstr>Слайд 12</vt:lpstr>
      <vt:lpstr>Відповідно до Порядку використання коштів, передбачених у державному бюджеті для здійснення реабілітації дітей з інвалідністю, затвердженого постановою КМУ від 27.03.2019 № 309, місцеві органи соціального захисту укладають двосторонній договір з реабілітаційними установами про забезпечення дітей реабілітаційними послугами. </vt:lpstr>
      <vt:lpstr>У 2023 році Запорізька область отримала кошти в сумі 6,9 млн грн для забезпечення дітей з інвалідністю реабілітаційними послугами.   </vt:lpstr>
      <vt:lpstr>Пріоритетним напрямом роботи є соціальний захист Захисників і Захисниць України, зокрема, які мають статус особи з інвалідністю внаслідок війни </vt:lpstr>
      <vt:lpstr>Слайд 16</vt:lpstr>
      <vt:lpstr>Слайд 17</vt:lpstr>
      <vt:lpstr>Слайд 18</vt:lpstr>
      <vt:lpstr>Санаторно-курортне лікування </vt:lpstr>
      <vt:lpstr>Управліннями соціального захисту населення укладено 95 договорів з освітніми закладами про професійне навчання ветеранів війни на загальну суму 1,1 млн грн.</vt:lpstr>
      <vt:lpstr>Державна допомога особам та дітям з інвалідністю, постраждалим внаслідок дії вибухонебезпечних предметів</vt:lpstr>
      <vt:lpstr>Відповідно до постанови особи та діти з інвалідністю мають право на отримання:   </vt:lpstr>
      <vt:lpstr>Санаторно-курортне лікування осіб з інвалідністю у 2023 році  (на обліку в Запорізькому районі перебуває понад 3 тисячі осіб з інвалідністю)</vt:lpstr>
      <vt:lpstr>Слайд 24</vt:lpstr>
      <vt:lpstr>Слайд 25</vt:lpstr>
      <vt:lpstr>Цільова програма  “Назустріч людям” на 2020-2024 роки</vt:lpstr>
      <vt:lpstr>Цільовою Програмою “Назустріч людям” передбачено:  </vt:lpstr>
      <vt:lpstr>Слайд 28</vt:lpstr>
      <vt:lpstr>Слайд 29</vt:lpstr>
      <vt:lpstr>Слайд 30</vt:lpstr>
      <vt:lpstr>Департамент продовжує співпрацю з соціальними партнерами, які надають соціальну допомогу вразливим верствам населення  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Головне управління праці та соціального захисту населення</dc:title>
  <dc:creator>1</dc:creator>
  <cp:lastModifiedBy>gerasimenko</cp:lastModifiedBy>
  <cp:revision>410</cp:revision>
  <cp:lastPrinted>2023-01-13T11:13:43Z</cp:lastPrinted>
  <dcterms:created xsi:type="dcterms:W3CDTF">2011-02-01T14:15:22Z</dcterms:created>
  <dcterms:modified xsi:type="dcterms:W3CDTF">2023-11-30T11:39:22Z</dcterms:modified>
</cp:coreProperties>
</file>